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160" d="100"/>
          <a:sy n="160" d="100"/>
        </p:scale>
        <p:origin x="144"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44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8"/>
        </a:solidFill>
        <a:effectLst/>
      </p:bgPr>
    </p:bg>
    <p:spTree>
      <p:nvGrpSpPr>
        <p:cNvPr id="1" name=""/>
        <p:cNvGrpSpPr/>
        <p:nvPr/>
      </p:nvGrpSpPr>
      <p:grpSpPr>
        <a:xfrm>
          <a:off x="0" y="0"/>
          <a:ext cx="0" cy="0"/>
          <a:chOff x="0" y="0"/>
          <a:chExt cx="0" cy="0"/>
        </a:xfrm>
      </p:grpSpPr>
      <p:sp>
        <p:nvSpPr>
          <p:cNvPr id="2" name="Shape 0"/>
          <p:cNvSpPr/>
          <p:nvPr/>
        </p:nvSpPr>
        <p:spPr>
          <a:xfrm>
            <a:off x="0" y="0"/>
            <a:ext cx="4389120" cy="6858000"/>
          </a:xfrm>
          <a:prstGeom prst="rect">
            <a:avLst/>
          </a:prstGeom>
          <a:solidFill>
            <a:srgbClr val="8C1F1F"/>
          </a:solidFill>
          <a:ln w="12700">
            <a:solidFill>
              <a:srgbClr val="8C1F1F"/>
            </a:solidFill>
            <a:prstDash val="solid"/>
          </a:ln>
        </p:spPr>
        <p:txBody>
          <a:bodyPr/>
          <a:lstStyle/>
          <a:p>
            <a:endParaRPr lang="en-US"/>
          </a:p>
        </p:txBody>
      </p:sp>
      <p:sp>
        <p:nvSpPr>
          <p:cNvPr id="3" name="Text 1"/>
          <p:cNvSpPr/>
          <p:nvPr/>
        </p:nvSpPr>
        <p:spPr>
          <a:xfrm>
            <a:off x="365760" y="274320"/>
            <a:ext cx="3657600" cy="274320"/>
          </a:xfrm>
          <a:prstGeom prst="rect">
            <a:avLst/>
          </a:prstGeom>
          <a:noFill/>
          <a:ln/>
        </p:spPr>
        <p:txBody>
          <a:bodyPr wrap="square" lIns="0" tIns="0" rIns="0" bIns="0" rtlCol="0" anchor="ctr"/>
          <a:lstStyle/>
          <a:p>
            <a:pPr marL="0" indent="0">
              <a:buNone/>
            </a:pPr>
            <a:r>
              <a:rPr lang="en-US" sz="800" kern="0" spc="300" dirty="0">
                <a:solidFill>
                  <a:srgbClr val="999999"/>
                </a:solidFill>
                <a:latin typeface="Calibri" pitchFamily="34" charset="0"/>
                <a:ea typeface="Calibri" pitchFamily="34" charset="-122"/>
                <a:cs typeface="Calibri" pitchFamily="34" charset="-120"/>
              </a:rPr>
              <a:t>SEEPHAS  ·  PLAIN ENGLISH EDITION  ·  JUNE 2026</a:t>
            </a:r>
            <a:endParaRPr lang="en-US" sz="800" dirty="0"/>
          </a:p>
        </p:txBody>
      </p:sp>
      <p:sp>
        <p:nvSpPr>
          <p:cNvPr id="4" name="Text 2"/>
          <p:cNvSpPr/>
          <p:nvPr/>
        </p:nvSpPr>
        <p:spPr>
          <a:xfrm>
            <a:off x="365760" y="822960"/>
            <a:ext cx="3657600" cy="2194560"/>
          </a:xfrm>
          <a:prstGeom prst="rect">
            <a:avLst/>
          </a:prstGeom>
          <a:noFill/>
          <a:ln/>
        </p:spPr>
        <p:txBody>
          <a:bodyPr wrap="square" lIns="0" tIns="0" rIns="0" bIns="0" rtlCol="0" anchor="ctr"/>
          <a:lstStyle/>
          <a:p>
            <a:pPr marL="0" indent="0">
              <a:buNone/>
            </a:pPr>
            <a:r>
              <a:rPr lang="en-US" sz="4200" b="1" dirty="0">
                <a:solidFill>
                  <a:srgbClr val="FFFFFF"/>
                </a:solidFill>
                <a:latin typeface="Georgia" pitchFamily="34" charset="0"/>
                <a:ea typeface="Georgia" pitchFamily="34" charset="-122"/>
                <a:cs typeface="Georgia" pitchFamily="34" charset="-120"/>
              </a:rPr>
              <a:t>The economy</a:t>
            </a:r>
            <a:endParaRPr lang="en-US" sz="4200" dirty="0"/>
          </a:p>
          <a:p>
            <a:pPr marL="0" indent="0">
              <a:buNone/>
            </a:pPr>
            <a:r>
              <a:rPr lang="en-US" sz="4200" b="1" dirty="0">
                <a:solidFill>
                  <a:srgbClr val="FFFFFF"/>
                </a:solidFill>
                <a:latin typeface="Georgia" pitchFamily="34" charset="0"/>
                <a:ea typeface="Georgia" pitchFamily="34" charset="-122"/>
                <a:cs typeface="Georgia" pitchFamily="34" charset="-120"/>
              </a:rPr>
              <a:t>looks okay.</a:t>
            </a:r>
            <a:endParaRPr lang="en-US" sz="4200" dirty="0"/>
          </a:p>
        </p:txBody>
      </p:sp>
      <p:sp>
        <p:nvSpPr>
          <p:cNvPr id="5" name="Text 3"/>
          <p:cNvSpPr/>
          <p:nvPr/>
        </p:nvSpPr>
        <p:spPr>
          <a:xfrm>
            <a:off x="365760" y="2926080"/>
            <a:ext cx="3657600" cy="1005840"/>
          </a:xfrm>
          <a:prstGeom prst="rect">
            <a:avLst/>
          </a:prstGeom>
          <a:noFill/>
          <a:ln/>
        </p:spPr>
        <p:txBody>
          <a:bodyPr wrap="square" lIns="0" tIns="0" rIns="0" bIns="0" rtlCol="0" anchor="ctr"/>
          <a:lstStyle/>
          <a:p>
            <a:pPr marL="0" indent="0">
              <a:buNone/>
            </a:pPr>
            <a:r>
              <a:rPr lang="en-US" sz="5200" b="1" i="1" dirty="0">
                <a:solidFill>
                  <a:srgbClr val="D4A020"/>
                </a:solidFill>
                <a:latin typeface="Georgia" pitchFamily="34" charset="0"/>
                <a:ea typeface="Georgia" pitchFamily="34" charset="-122"/>
                <a:cs typeface="Georgia" pitchFamily="34" charset="-120"/>
              </a:rPr>
              <a:t>It isn't.</a:t>
            </a:r>
            <a:endParaRPr lang="en-US" sz="5200" dirty="0"/>
          </a:p>
        </p:txBody>
      </p:sp>
      <p:sp>
        <p:nvSpPr>
          <p:cNvPr id="6" name="Text 4"/>
          <p:cNvSpPr/>
          <p:nvPr/>
        </p:nvSpPr>
        <p:spPr>
          <a:xfrm>
            <a:off x="4754880" y="1188720"/>
            <a:ext cx="6858000" cy="1280160"/>
          </a:xfrm>
          <a:prstGeom prst="rect">
            <a:avLst/>
          </a:prstGeom>
          <a:noFill/>
          <a:ln/>
        </p:spPr>
        <p:txBody>
          <a:bodyPr wrap="square" lIns="0" tIns="0" rIns="0" bIns="0" rtlCol="0" anchor="ctr"/>
          <a:lstStyle/>
          <a:p>
            <a:pPr marL="0" indent="0">
              <a:buNone/>
            </a:pPr>
            <a:r>
              <a:rPr lang="en-US" sz="2000" dirty="0">
                <a:solidFill>
                  <a:srgbClr val="CCCCCC"/>
                </a:solidFill>
                <a:latin typeface="Georgia" pitchFamily="34" charset="0"/>
                <a:ea typeface="Georgia" pitchFamily="34" charset="-122"/>
                <a:cs typeface="Georgia" pitchFamily="34" charset="-120"/>
              </a:rPr>
              <a:t>The numbers most people see</a:t>
            </a:r>
            <a:endParaRPr lang="en-US" sz="2000" dirty="0"/>
          </a:p>
          <a:p>
            <a:pPr marL="0" indent="0">
              <a:buNone/>
            </a:pPr>
            <a:r>
              <a:rPr lang="en-US" sz="2000" dirty="0">
                <a:solidFill>
                  <a:srgbClr val="CCCCCC"/>
                </a:solidFill>
                <a:latin typeface="Georgia" pitchFamily="34" charset="0"/>
                <a:ea typeface="Georgia" pitchFamily="34" charset="-122"/>
                <a:cs typeface="Georgia" pitchFamily="34" charset="-120"/>
              </a:rPr>
              <a:t>— unemployment, GDP growth —</a:t>
            </a:r>
            <a:endParaRPr lang="en-US" sz="2000" dirty="0"/>
          </a:p>
          <a:p>
            <a:pPr marL="0" indent="0">
              <a:buNone/>
            </a:pPr>
            <a:r>
              <a:rPr lang="en-US" sz="2000" dirty="0">
                <a:solidFill>
                  <a:srgbClr val="CCCCCC"/>
                </a:solidFill>
                <a:latin typeface="Georgia" pitchFamily="34" charset="0"/>
                <a:ea typeface="Georgia" pitchFamily="34" charset="-122"/>
                <a:cs typeface="Georgia" pitchFamily="34" charset="-120"/>
              </a:rPr>
              <a:t>are technically fine.</a:t>
            </a:r>
            <a:endParaRPr lang="en-US" sz="2000" dirty="0"/>
          </a:p>
        </p:txBody>
      </p:sp>
      <p:sp>
        <p:nvSpPr>
          <p:cNvPr id="7" name="Text 5"/>
          <p:cNvSpPr/>
          <p:nvPr/>
        </p:nvSpPr>
        <p:spPr>
          <a:xfrm>
            <a:off x="4754880" y="2651760"/>
            <a:ext cx="6858000" cy="1645920"/>
          </a:xfrm>
          <a:prstGeom prst="rect">
            <a:avLst/>
          </a:prstGeom>
          <a:noFill/>
          <a:ln/>
        </p:spPr>
        <p:txBody>
          <a:bodyPr wrap="square" lIns="0" tIns="0" rIns="0" bIns="0" rtlCol="0" anchor="ctr"/>
          <a:lstStyle/>
          <a:p>
            <a:pPr marL="0" indent="0">
              <a:buNone/>
            </a:pPr>
            <a:r>
              <a:rPr lang="en-US" sz="1800" dirty="0">
                <a:solidFill>
                  <a:srgbClr val="999999"/>
                </a:solidFill>
                <a:latin typeface="Calibri" pitchFamily="34" charset="0"/>
                <a:ea typeface="Calibri" pitchFamily="34" charset="-122"/>
                <a:cs typeface="Calibri" pitchFamily="34" charset="-120"/>
              </a:rPr>
              <a:t>But underneath, the foundations</a:t>
            </a:r>
            <a:endParaRPr lang="en-US" sz="1800" dirty="0"/>
          </a:p>
          <a:p>
            <a:pPr marL="0" indent="0">
              <a:buNone/>
            </a:pPr>
            <a:r>
              <a:rPr lang="en-US" sz="1800" dirty="0">
                <a:solidFill>
                  <a:srgbClr val="999999"/>
                </a:solidFill>
                <a:latin typeface="Calibri" pitchFamily="34" charset="0"/>
                <a:ea typeface="Calibri" pitchFamily="34" charset="-122"/>
                <a:cs typeface="Calibri" pitchFamily="34" charset="-120"/>
              </a:rPr>
              <a:t>of everyday economic life are in</a:t>
            </a:r>
            <a:endParaRPr lang="en-US" sz="1800" dirty="0"/>
          </a:p>
          <a:p>
            <a:pPr marL="0" indent="0">
              <a:buNone/>
            </a:pPr>
            <a:r>
              <a:rPr lang="en-US" sz="1800" dirty="0">
                <a:solidFill>
                  <a:srgbClr val="999999"/>
                </a:solidFill>
                <a:latin typeface="Calibri" pitchFamily="34" charset="0"/>
                <a:ea typeface="Calibri" pitchFamily="34" charset="-122"/>
                <a:cs typeface="Calibri" pitchFamily="34" charset="-120"/>
              </a:rPr>
              <a:t>worse shape than at any point</a:t>
            </a:r>
            <a:endParaRPr lang="en-US" sz="1800" dirty="0"/>
          </a:p>
          <a:p>
            <a:pPr marL="0" indent="0">
              <a:buNone/>
            </a:pPr>
            <a:r>
              <a:rPr lang="en-US" sz="1800" dirty="0">
                <a:solidFill>
                  <a:srgbClr val="999999"/>
                </a:solidFill>
                <a:latin typeface="Calibri" pitchFamily="34" charset="0"/>
                <a:ea typeface="Calibri" pitchFamily="34" charset="-122"/>
                <a:cs typeface="Calibri" pitchFamily="34" charset="-120"/>
              </a:rPr>
              <a:t>in a generation.</a:t>
            </a:r>
            <a:endParaRPr lang="en-US" sz="1800" dirty="0"/>
          </a:p>
        </p:txBody>
      </p:sp>
      <p:sp>
        <p:nvSpPr>
          <p:cNvPr id="8" name="Shape 6"/>
          <p:cNvSpPr/>
          <p:nvPr/>
        </p:nvSpPr>
        <p:spPr>
          <a:xfrm>
            <a:off x="4572000" y="5303520"/>
            <a:ext cx="7315200" cy="1143000"/>
          </a:xfrm>
          <a:prstGeom prst="rect">
            <a:avLst/>
          </a:prstGeom>
          <a:solidFill>
            <a:srgbClr val="111111"/>
          </a:solidFill>
          <a:ln w="6350">
            <a:solidFill>
              <a:srgbClr val="333333"/>
            </a:solidFill>
            <a:prstDash val="solid"/>
          </a:ln>
        </p:spPr>
        <p:txBody>
          <a:bodyPr/>
          <a:lstStyle/>
          <a:p>
            <a:endParaRPr lang="en-US"/>
          </a:p>
        </p:txBody>
      </p:sp>
      <p:sp>
        <p:nvSpPr>
          <p:cNvPr id="9" name="Text 7"/>
          <p:cNvSpPr/>
          <p:nvPr/>
        </p:nvSpPr>
        <p:spPr>
          <a:xfrm>
            <a:off x="4754880" y="5349240"/>
            <a:ext cx="7040880" cy="228600"/>
          </a:xfrm>
          <a:prstGeom prst="rect">
            <a:avLst/>
          </a:prstGeom>
          <a:noFill/>
          <a:ln/>
        </p:spPr>
        <p:txBody>
          <a:bodyPr wrap="square" lIns="0" tIns="0" rIns="0" bIns="0" rtlCol="0" anchor="ctr"/>
          <a:lstStyle/>
          <a:p>
            <a:pPr marL="0" indent="0">
              <a:buNone/>
            </a:pPr>
            <a:r>
              <a:rPr lang="en-US" sz="800" kern="0" spc="300" dirty="0">
                <a:solidFill>
                  <a:srgbClr val="888888"/>
                </a:solidFill>
                <a:latin typeface="Calibri" pitchFamily="34" charset="0"/>
                <a:ea typeface="Calibri" pitchFamily="34" charset="-122"/>
                <a:cs typeface="Calibri" pitchFamily="34" charset="-120"/>
              </a:rPr>
              <a:t>THE ONE-SENTENCE VERDICT</a:t>
            </a:r>
            <a:endParaRPr lang="en-US" sz="800" dirty="0"/>
          </a:p>
        </p:txBody>
      </p:sp>
      <p:sp>
        <p:nvSpPr>
          <p:cNvPr id="10" name="Text 8"/>
          <p:cNvSpPr/>
          <p:nvPr/>
        </p:nvSpPr>
        <p:spPr>
          <a:xfrm>
            <a:off x="4754880" y="5559552"/>
            <a:ext cx="7040880" cy="777240"/>
          </a:xfrm>
          <a:prstGeom prst="rect">
            <a:avLst/>
          </a:prstGeom>
          <a:noFill/>
          <a:ln/>
        </p:spPr>
        <p:txBody>
          <a:bodyPr wrap="square" lIns="0" tIns="0" rIns="0" bIns="0" rtlCol="0" anchor="ctr"/>
          <a:lstStyle/>
          <a:p>
            <a:pPr marL="0" indent="0">
              <a:buNone/>
            </a:pPr>
            <a:r>
              <a:rPr lang="en-US" sz="1250" i="1" dirty="0">
                <a:solidFill>
                  <a:srgbClr val="D4A020"/>
                </a:solidFill>
                <a:latin typeface="Georgia" pitchFamily="34" charset="0"/>
                <a:ea typeface="Georgia" pitchFamily="34" charset="-122"/>
                <a:cs typeface="Georgia" pitchFamily="34" charset="-120"/>
              </a:rPr>
              <a:t>"Like a house with good paint and a crumbling foundation — and the foundation just got worse."</a:t>
            </a:r>
            <a:endParaRPr lang="en-US" sz="1250" dirty="0"/>
          </a:p>
        </p:txBody>
      </p:sp>
      <p:sp>
        <p:nvSpPr>
          <p:cNvPr id="11" name="Text 9"/>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1A1A18"/>
        </a:solidFill>
        <a:effectLst/>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B83030"/>
          </a:solidFill>
          <a:ln w="12700">
            <a:solidFill>
              <a:srgbClr val="B83030"/>
            </a:solidFill>
            <a:prstDash val="solid"/>
          </a:ln>
        </p:spPr>
        <p:txBody>
          <a:bodyPr/>
          <a:lstStyle/>
          <a:p>
            <a:endParaRPr lang="en-US"/>
          </a:p>
        </p:txBody>
      </p:sp>
      <p:sp>
        <p:nvSpPr>
          <p:cNvPr id="3" name="Text 1"/>
          <p:cNvSpPr/>
          <p:nvPr/>
        </p:nvSpPr>
        <p:spPr>
          <a:xfrm>
            <a:off x="457200" y="320040"/>
            <a:ext cx="10972800" cy="320040"/>
          </a:xfrm>
          <a:prstGeom prst="rect">
            <a:avLst/>
          </a:prstGeom>
          <a:noFill/>
          <a:ln/>
        </p:spPr>
        <p:txBody>
          <a:bodyPr wrap="square" lIns="0" tIns="0" rIns="0" bIns="0" rtlCol="0" anchor="ctr"/>
          <a:lstStyle/>
          <a:p>
            <a:pPr marL="0" indent="0">
              <a:buNone/>
            </a:pPr>
            <a:r>
              <a:rPr lang="en-US" sz="900" kern="0" spc="500" dirty="0">
                <a:solidFill>
                  <a:srgbClr val="888888"/>
                </a:solidFill>
                <a:latin typeface="Calibri" pitchFamily="34" charset="0"/>
                <a:ea typeface="Calibri" pitchFamily="34" charset="-122"/>
                <a:cs typeface="Calibri" pitchFamily="34" charset="-120"/>
              </a:rPr>
              <a:t>THE BOTTOM LINE</a:t>
            </a:r>
            <a:endParaRPr lang="en-US" sz="900" dirty="0"/>
          </a:p>
        </p:txBody>
      </p:sp>
      <p:sp>
        <p:nvSpPr>
          <p:cNvPr id="4" name="Text 2"/>
          <p:cNvSpPr/>
          <p:nvPr/>
        </p:nvSpPr>
        <p:spPr>
          <a:xfrm>
            <a:off x="457200" y="621792"/>
            <a:ext cx="9144000" cy="548640"/>
          </a:xfrm>
          <a:prstGeom prst="rect">
            <a:avLst/>
          </a:prstGeom>
          <a:noFill/>
          <a:ln/>
        </p:spPr>
        <p:txBody>
          <a:bodyPr wrap="square" lIns="0" tIns="0" rIns="0" bIns="0"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What does all this actually mean for you?</a:t>
            </a:r>
            <a:endParaRPr lang="en-US" sz="2800" dirty="0"/>
          </a:p>
        </p:txBody>
      </p:sp>
      <p:sp>
        <p:nvSpPr>
          <p:cNvPr id="5" name="Shape 3"/>
          <p:cNvSpPr/>
          <p:nvPr/>
        </p:nvSpPr>
        <p:spPr>
          <a:xfrm>
            <a:off x="457200" y="1417320"/>
            <a:ext cx="11365992" cy="1325880"/>
          </a:xfrm>
          <a:prstGeom prst="rect">
            <a:avLst/>
          </a:prstGeom>
          <a:solidFill>
            <a:srgbClr val="2A2A2A"/>
          </a:solidFill>
          <a:ln w="6350">
            <a:solidFill>
              <a:srgbClr val="383838"/>
            </a:solidFill>
            <a:prstDash val="solid"/>
          </a:ln>
        </p:spPr>
        <p:txBody>
          <a:bodyPr/>
          <a:lstStyle/>
          <a:p>
            <a:endParaRPr lang="en-US"/>
          </a:p>
        </p:txBody>
      </p:sp>
      <p:sp>
        <p:nvSpPr>
          <p:cNvPr id="6" name="Shape 4"/>
          <p:cNvSpPr/>
          <p:nvPr/>
        </p:nvSpPr>
        <p:spPr>
          <a:xfrm>
            <a:off x="594360" y="1527048"/>
            <a:ext cx="502920" cy="502920"/>
          </a:xfrm>
          <a:prstGeom prst="ellipse">
            <a:avLst/>
          </a:prstGeom>
          <a:solidFill>
            <a:srgbClr val="1A6B40"/>
          </a:solidFill>
          <a:ln w="12700">
            <a:solidFill>
              <a:srgbClr val="1A6B40"/>
            </a:solidFill>
            <a:prstDash val="solid"/>
          </a:ln>
        </p:spPr>
        <p:txBody>
          <a:bodyPr/>
          <a:lstStyle/>
          <a:p>
            <a:endParaRPr lang="en-US"/>
          </a:p>
        </p:txBody>
      </p:sp>
      <p:pic>
        <p:nvPicPr>
          <p:cNvPr id="7" name="Image 0" descr="preencoded.png"/>
          <p:cNvPicPr>
            <a:picLocks noChangeAspect="1"/>
          </p:cNvPicPr>
          <p:nvPr/>
        </p:nvPicPr>
        <p:blipFill>
          <a:blip r:embed="rId3"/>
          <a:stretch>
            <a:fillRect/>
          </a:stretch>
        </p:blipFill>
        <p:spPr>
          <a:xfrm>
            <a:off x="694944" y="1627632"/>
            <a:ext cx="301752" cy="301752"/>
          </a:xfrm>
          <a:prstGeom prst="rect">
            <a:avLst/>
          </a:prstGeom>
        </p:spPr>
      </p:pic>
      <p:sp>
        <p:nvSpPr>
          <p:cNvPr id="8" name="Text 5"/>
          <p:cNvSpPr/>
          <p:nvPr/>
        </p:nvSpPr>
        <p:spPr>
          <a:xfrm>
            <a:off x="1261872" y="1508760"/>
            <a:ext cx="10543032" cy="347472"/>
          </a:xfrm>
          <a:prstGeom prst="rect">
            <a:avLst/>
          </a:prstGeom>
          <a:noFill/>
          <a:ln/>
        </p:spPr>
        <p:txBody>
          <a:bodyPr wrap="square" lIns="0" tIns="0" rIns="0" bIns="0"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If you have a stable job...</a:t>
            </a:r>
            <a:endParaRPr lang="en-US" sz="1500" dirty="0"/>
          </a:p>
        </p:txBody>
      </p:sp>
      <p:sp>
        <p:nvSpPr>
          <p:cNvPr id="9" name="Text 6"/>
          <p:cNvSpPr/>
          <p:nvPr/>
        </p:nvSpPr>
        <p:spPr>
          <a:xfrm>
            <a:off x="1261872" y="1874520"/>
            <a:ext cx="10543032" cy="804672"/>
          </a:xfrm>
          <a:prstGeom prst="rect">
            <a:avLst/>
          </a:prstGeom>
          <a:noFill/>
          <a:ln/>
        </p:spPr>
        <p:txBody>
          <a:bodyPr wrap="square" lIns="0" tIns="0" rIns="0" bIns="0" rtlCol="0" anchor="ctr"/>
          <a:lstStyle/>
          <a:p>
            <a:pPr marL="0" indent="0">
              <a:buNone/>
            </a:pPr>
            <a:r>
              <a:rPr lang="en-US" sz="1150" dirty="0">
                <a:solidFill>
                  <a:srgbClr val="BBBBBB"/>
                </a:solidFill>
                <a:latin typeface="Calibri" pitchFamily="34" charset="0"/>
                <a:ea typeface="Calibri" pitchFamily="34" charset="-122"/>
                <a:cs typeface="Calibri" pitchFamily="34" charset="-120"/>
              </a:rPr>
              <a:t>...your immediate situation may feel manageable — even if prices are pinching. The surface of the economy is holding. Employment is real, even if its numbers are misleading.</a:t>
            </a:r>
            <a:endParaRPr lang="en-US" sz="1150" dirty="0"/>
          </a:p>
        </p:txBody>
      </p:sp>
      <p:sp>
        <p:nvSpPr>
          <p:cNvPr id="10" name="Shape 7"/>
          <p:cNvSpPr/>
          <p:nvPr/>
        </p:nvSpPr>
        <p:spPr>
          <a:xfrm>
            <a:off x="457200" y="2953512"/>
            <a:ext cx="11365992" cy="1325880"/>
          </a:xfrm>
          <a:prstGeom prst="rect">
            <a:avLst/>
          </a:prstGeom>
          <a:solidFill>
            <a:srgbClr val="2A2A2A"/>
          </a:solidFill>
          <a:ln w="6350">
            <a:solidFill>
              <a:srgbClr val="383838"/>
            </a:solidFill>
            <a:prstDash val="solid"/>
          </a:ln>
        </p:spPr>
        <p:txBody>
          <a:bodyPr/>
          <a:lstStyle/>
          <a:p>
            <a:endParaRPr lang="en-US"/>
          </a:p>
        </p:txBody>
      </p:sp>
      <p:sp>
        <p:nvSpPr>
          <p:cNvPr id="11" name="Shape 8"/>
          <p:cNvSpPr/>
          <p:nvPr/>
        </p:nvSpPr>
        <p:spPr>
          <a:xfrm>
            <a:off x="594360" y="3063240"/>
            <a:ext cx="502920" cy="502920"/>
          </a:xfrm>
          <a:prstGeom prst="ellipse">
            <a:avLst/>
          </a:prstGeom>
          <a:solidFill>
            <a:srgbClr val="B86010"/>
          </a:solidFill>
          <a:ln w="12700">
            <a:solidFill>
              <a:srgbClr val="B86010"/>
            </a:solidFill>
            <a:prstDash val="solid"/>
          </a:ln>
        </p:spPr>
        <p:txBody>
          <a:bodyPr/>
          <a:lstStyle/>
          <a:p>
            <a:endParaRPr lang="en-US"/>
          </a:p>
        </p:txBody>
      </p:sp>
      <p:pic>
        <p:nvPicPr>
          <p:cNvPr id="12" name="Image 1" descr="preencoded.png"/>
          <p:cNvPicPr>
            <a:picLocks noChangeAspect="1"/>
          </p:cNvPicPr>
          <p:nvPr/>
        </p:nvPicPr>
        <p:blipFill>
          <a:blip r:embed="rId4"/>
          <a:stretch>
            <a:fillRect/>
          </a:stretch>
        </p:blipFill>
        <p:spPr>
          <a:xfrm>
            <a:off x="694944" y="3163824"/>
            <a:ext cx="301752" cy="301752"/>
          </a:xfrm>
          <a:prstGeom prst="rect">
            <a:avLst/>
          </a:prstGeom>
        </p:spPr>
      </p:pic>
      <p:sp>
        <p:nvSpPr>
          <p:cNvPr id="13" name="Text 9"/>
          <p:cNvSpPr/>
          <p:nvPr/>
        </p:nvSpPr>
        <p:spPr>
          <a:xfrm>
            <a:off x="1261872" y="3044952"/>
            <a:ext cx="10543032" cy="347472"/>
          </a:xfrm>
          <a:prstGeom prst="rect">
            <a:avLst/>
          </a:prstGeom>
          <a:noFill/>
          <a:ln/>
        </p:spPr>
        <p:txBody>
          <a:bodyPr wrap="square" lIns="0" tIns="0" rIns="0" bIns="0"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But the foundations are cracking.</a:t>
            </a:r>
            <a:endParaRPr lang="en-US" sz="1500" dirty="0"/>
          </a:p>
        </p:txBody>
      </p:sp>
      <p:sp>
        <p:nvSpPr>
          <p:cNvPr id="14" name="Text 10"/>
          <p:cNvSpPr/>
          <p:nvPr/>
        </p:nvSpPr>
        <p:spPr>
          <a:xfrm>
            <a:off x="1261872" y="3410712"/>
            <a:ext cx="10543032" cy="804672"/>
          </a:xfrm>
          <a:prstGeom prst="rect">
            <a:avLst/>
          </a:prstGeom>
          <a:noFill/>
          <a:ln/>
        </p:spPr>
        <p:txBody>
          <a:bodyPr wrap="square" lIns="0" tIns="0" rIns="0" bIns="0" rtlCol="0" anchor="ctr"/>
          <a:lstStyle/>
          <a:p>
            <a:pPr marL="0" indent="0">
              <a:buNone/>
            </a:pPr>
            <a:r>
              <a:rPr lang="en-US" sz="1150" dirty="0">
                <a:solidFill>
                  <a:srgbClr val="BBBBBB"/>
                </a:solidFill>
                <a:latin typeface="Calibri" pitchFamily="34" charset="0"/>
                <a:ea typeface="Calibri" pitchFamily="34" charset="-122"/>
                <a:cs typeface="Calibri" pitchFamily="34" charset="-120"/>
              </a:rPr>
              <a:t>Inflation re-accelerated. The debt got bigger through legislation. Housing became less affordable. The benefits of economic growth remain concentrated at the top. All of these got worse since just April.</a:t>
            </a:r>
            <a:endParaRPr lang="en-US" sz="1150" dirty="0"/>
          </a:p>
        </p:txBody>
      </p:sp>
      <p:sp>
        <p:nvSpPr>
          <p:cNvPr id="15" name="Shape 11"/>
          <p:cNvSpPr/>
          <p:nvPr/>
        </p:nvSpPr>
        <p:spPr>
          <a:xfrm>
            <a:off x="457200" y="4489704"/>
            <a:ext cx="11365992" cy="1325880"/>
          </a:xfrm>
          <a:prstGeom prst="rect">
            <a:avLst/>
          </a:prstGeom>
          <a:solidFill>
            <a:srgbClr val="2A2A2A"/>
          </a:solidFill>
          <a:ln w="6350">
            <a:solidFill>
              <a:srgbClr val="383838"/>
            </a:solidFill>
            <a:prstDash val="solid"/>
          </a:ln>
        </p:spPr>
        <p:txBody>
          <a:bodyPr/>
          <a:lstStyle/>
          <a:p>
            <a:endParaRPr lang="en-US"/>
          </a:p>
        </p:txBody>
      </p:sp>
      <p:sp>
        <p:nvSpPr>
          <p:cNvPr id="16" name="Shape 12"/>
          <p:cNvSpPr/>
          <p:nvPr/>
        </p:nvSpPr>
        <p:spPr>
          <a:xfrm>
            <a:off x="594360" y="4599432"/>
            <a:ext cx="502920" cy="502920"/>
          </a:xfrm>
          <a:prstGeom prst="ellipse">
            <a:avLst/>
          </a:prstGeom>
          <a:solidFill>
            <a:srgbClr val="B83030"/>
          </a:solidFill>
          <a:ln w="12700">
            <a:solidFill>
              <a:srgbClr val="B83030"/>
            </a:solidFill>
            <a:prstDash val="solid"/>
          </a:ln>
        </p:spPr>
        <p:txBody>
          <a:bodyPr/>
          <a:lstStyle/>
          <a:p>
            <a:endParaRPr lang="en-US"/>
          </a:p>
        </p:txBody>
      </p:sp>
      <p:pic>
        <p:nvPicPr>
          <p:cNvPr id="17" name="Image 2" descr="preencoded.png"/>
          <p:cNvPicPr>
            <a:picLocks noChangeAspect="1"/>
          </p:cNvPicPr>
          <p:nvPr/>
        </p:nvPicPr>
        <p:blipFill>
          <a:blip r:embed="rId5"/>
          <a:stretch>
            <a:fillRect/>
          </a:stretch>
        </p:blipFill>
        <p:spPr>
          <a:xfrm>
            <a:off x="694944" y="4700016"/>
            <a:ext cx="301752" cy="301752"/>
          </a:xfrm>
          <a:prstGeom prst="rect">
            <a:avLst/>
          </a:prstGeom>
        </p:spPr>
      </p:pic>
      <p:sp>
        <p:nvSpPr>
          <p:cNvPr id="18" name="Text 13"/>
          <p:cNvSpPr/>
          <p:nvPr/>
        </p:nvSpPr>
        <p:spPr>
          <a:xfrm>
            <a:off x="1261872" y="4581144"/>
            <a:ext cx="10543032" cy="347472"/>
          </a:xfrm>
          <a:prstGeom prst="rect">
            <a:avLst/>
          </a:prstGeom>
          <a:noFill/>
          <a:ln/>
        </p:spPr>
        <p:txBody>
          <a:bodyPr wrap="square" lIns="0" tIns="0" rIns="0" bIns="0"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The trajectory is not improving.</a:t>
            </a:r>
            <a:endParaRPr lang="en-US" sz="1500" dirty="0"/>
          </a:p>
        </p:txBody>
      </p:sp>
      <p:sp>
        <p:nvSpPr>
          <p:cNvPr id="19" name="Text 14"/>
          <p:cNvSpPr/>
          <p:nvPr/>
        </p:nvSpPr>
        <p:spPr>
          <a:xfrm>
            <a:off x="1261872" y="4946904"/>
            <a:ext cx="10543032" cy="804672"/>
          </a:xfrm>
          <a:prstGeom prst="rect">
            <a:avLst/>
          </a:prstGeom>
          <a:noFill/>
          <a:ln/>
        </p:spPr>
        <p:txBody>
          <a:bodyPr wrap="square" lIns="0" tIns="0" rIns="0" bIns="0" rtlCol="0" anchor="ctr"/>
          <a:lstStyle/>
          <a:p>
            <a:pPr marL="0" indent="0">
              <a:buNone/>
            </a:pPr>
            <a:r>
              <a:rPr lang="en-US" sz="1150" dirty="0">
                <a:solidFill>
                  <a:srgbClr val="BBBBBB"/>
                </a:solidFill>
                <a:latin typeface="Calibri" pitchFamily="34" charset="0"/>
                <a:ea typeface="Calibri" pitchFamily="34" charset="-122"/>
                <a:cs typeface="Calibri" pitchFamily="34" charset="-120"/>
              </a:rPr>
              <a:t>Things look okay from the outside. From the inside, for most people, it's harder than the numbers suggest. The structural problems — debt, housing, inequality, inflation — are moving in the wrong direction.</a:t>
            </a:r>
            <a:endParaRPr lang="en-US" sz="1150" dirty="0"/>
          </a:p>
        </p:txBody>
      </p:sp>
      <p:sp>
        <p:nvSpPr>
          <p:cNvPr id="20" name="Text 15"/>
          <p:cNvSpPr/>
          <p:nvPr/>
        </p:nvSpPr>
        <p:spPr>
          <a:xfrm>
            <a:off x="457200" y="6565392"/>
            <a:ext cx="11548872" cy="228600"/>
          </a:xfrm>
          <a:prstGeom prst="rect">
            <a:avLst/>
          </a:prstGeom>
          <a:noFill/>
          <a:ln/>
        </p:spPr>
        <p:txBody>
          <a:bodyPr wrap="square" lIns="0" tIns="0" rIns="0" bIns="0" rtlCol="0" anchor="ctr"/>
          <a:lstStyle/>
          <a:p>
            <a:pPr marL="0" indent="0">
              <a:buNone/>
            </a:pPr>
            <a:r>
              <a:rPr lang="en-US" sz="800" dirty="0">
                <a:solidFill>
                  <a:srgbClr val="555555"/>
                </a:solidFill>
                <a:latin typeface="Calibri" pitchFamily="34" charset="0"/>
                <a:ea typeface="Calibri" pitchFamily="34" charset="-122"/>
                <a:cs typeface="Calibri" pitchFamily="34" charset="-120"/>
              </a:rPr>
              <a:t>SeePhas  ·  seephas.com  ·  June 2026  ·  Not financial or investment advice</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
    <p:bg>
      <p:bgPr>
        <a:solidFill>
          <a:srgbClr val="1A1A18"/>
        </a:solidFill>
        <a:effectLst/>
      </p:bgPr>
    </p:bg>
    <p:spTree>
      <p:nvGrpSpPr>
        <p:cNvPr id="1" name=""/>
        <p:cNvGrpSpPr/>
        <p:nvPr/>
      </p:nvGrpSpPr>
      <p:grpSpPr>
        <a:xfrm>
          <a:off x="0" y="0"/>
          <a:ext cx="0" cy="0"/>
          <a:chOff x="0" y="0"/>
          <a:chExt cx="0" cy="0"/>
        </a:xfrm>
      </p:grpSpPr>
      <p:sp>
        <p:nvSpPr>
          <p:cNvPr id="2" name="Shape 0"/>
          <p:cNvSpPr/>
          <p:nvPr/>
        </p:nvSpPr>
        <p:spPr>
          <a:xfrm>
            <a:off x="0" y="0"/>
            <a:ext cx="4572000" cy="6858000"/>
          </a:xfrm>
          <a:prstGeom prst="rect">
            <a:avLst/>
          </a:prstGeom>
          <a:solidFill>
            <a:srgbClr val="1A3D50"/>
          </a:solidFill>
          <a:ln w="12700">
            <a:solidFill>
              <a:srgbClr val="1A3D50"/>
            </a:solidFill>
            <a:prstDash val="solid"/>
          </a:ln>
        </p:spPr>
        <p:txBody>
          <a:bodyPr/>
          <a:lstStyle/>
          <a:p>
            <a:endParaRPr lang="en-US"/>
          </a:p>
        </p:txBody>
      </p:sp>
      <p:sp>
        <p:nvSpPr>
          <p:cNvPr id="3" name="Text 1"/>
          <p:cNvSpPr/>
          <p:nvPr/>
        </p:nvSpPr>
        <p:spPr>
          <a:xfrm>
            <a:off x="365760" y="256032"/>
            <a:ext cx="3840480" cy="256032"/>
          </a:xfrm>
          <a:prstGeom prst="rect">
            <a:avLst/>
          </a:prstGeom>
          <a:noFill/>
          <a:ln/>
        </p:spPr>
        <p:txBody>
          <a:bodyPr wrap="square" lIns="0" tIns="0" rIns="0" bIns="0" rtlCol="0" anchor="ctr"/>
          <a:lstStyle/>
          <a:p>
            <a:pPr marL="0" indent="0">
              <a:buNone/>
            </a:pPr>
            <a:r>
              <a:rPr lang="en-US" sz="800" kern="0" spc="3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
        <p:nvSpPr>
          <p:cNvPr id="4" name="Text 2"/>
          <p:cNvSpPr/>
          <p:nvPr/>
        </p:nvSpPr>
        <p:spPr>
          <a:xfrm>
            <a:off x="365760" y="777240"/>
            <a:ext cx="3840480" cy="2011680"/>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What Needs</a:t>
            </a:r>
            <a:endParaRPr lang="en-US" sz="4000" dirty="0"/>
          </a:p>
          <a:p>
            <a:pPr marL="0" indent="0">
              <a:buNone/>
            </a:pPr>
            <a:r>
              <a:rPr lang="en-US" sz="4000" b="1" dirty="0">
                <a:solidFill>
                  <a:srgbClr val="FFFFFF"/>
                </a:solidFill>
                <a:latin typeface="Georgia" pitchFamily="34" charset="0"/>
                <a:ea typeface="Georgia" pitchFamily="34" charset="-122"/>
                <a:cs typeface="Georgia" pitchFamily="34" charset="-120"/>
              </a:rPr>
              <a:t>to Be Done.</a:t>
            </a:r>
            <a:endParaRPr lang="en-US" sz="4000" dirty="0"/>
          </a:p>
        </p:txBody>
      </p:sp>
      <p:sp>
        <p:nvSpPr>
          <p:cNvPr id="5" name="Shape 3"/>
          <p:cNvSpPr/>
          <p:nvPr/>
        </p:nvSpPr>
        <p:spPr>
          <a:xfrm>
            <a:off x="1188720" y="2926080"/>
            <a:ext cx="2011680" cy="2011680"/>
          </a:xfrm>
          <a:prstGeom prst="ellipse">
            <a:avLst/>
          </a:prstGeom>
          <a:solidFill>
            <a:srgbClr val="2C5F7A"/>
          </a:solidFill>
          <a:ln w="12700">
            <a:solidFill>
              <a:srgbClr val="2C5F7A"/>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1536192" y="3273552"/>
            <a:ext cx="1316736" cy="1316736"/>
          </a:xfrm>
          <a:prstGeom prst="rect">
            <a:avLst/>
          </a:prstGeom>
        </p:spPr>
      </p:pic>
      <p:sp>
        <p:nvSpPr>
          <p:cNvPr id="7" name="Text 4"/>
          <p:cNvSpPr/>
          <p:nvPr/>
        </p:nvSpPr>
        <p:spPr>
          <a:xfrm>
            <a:off x="4937760" y="914400"/>
            <a:ext cx="6858000" cy="457200"/>
          </a:xfrm>
          <a:prstGeom prst="rect">
            <a:avLst/>
          </a:prstGeom>
          <a:noFill/>
          <a:ln/>
        </p:spPr>
        <p:txBody>
          <a:bodyPr wrap="square" lIns="0" tIns="0" rIns="0" bIns="0" rtlCol="0" anchor="ctr"/>
          <a:lstStyle/>
          <a:p>
            <a:pPr marL="0" indent="0">
              <a:buNone/>
            </a:pPr>
            <a:r>
              <a:rPr lang="en-US" sz="2200" dirty="0">
                <a:solidFill>
                  <a:srgbClr val="CCCCCC"/>
                </a:solidFill>
                <a:latin typeface="Georgia" pitchFamily="34" charset="0"/>
                <a:ea typeface="Georgia" pitchFamily="34" charset="-122"/>
                <a:cs typeface="Georgia" pitchFamily="34" charset="-120"/>
              </a:rPr>
              <a:t>Three levels. One standard.</a:t>
            </a:r>
            <a:endParaRPr lang="en-US" sz="2200" dirty="0"/>
          </a:p>
        </p:txBody>
      </p:sp>
      <p:sp>
        <p:nvSpPr>
          <p:cNvPr id="8" name="Shape 5"/>
          <p:cNvSpPr/>
          <p:nvPr/>
        </p:nvSpPr>
        <p:spPr>
          <a:xfrm>
            <a:off x="4937760" y="1572768"/>
            <a:ext cx="6858000" cy="1005840"/>
          </a:xfrm>
          <a:prstGeom prst="rect">
            <a:avLst/>
          </a:prstGeom>
          <a:solidFill>
            <a:srgbClr val="2A2A2A"/>
          </a:solidFill>
          <a:ln w="6350">
            <a:solidFill>
              <a:srgbClr val="363636"/>
            </a:solidFill>
            <a:prstDash val="solid"/>
          </a:ln>
        </p:spPr>
        <p:txBody>
          <a:bodyPr/>
          <a:lstStyle/>
          <a:p>
            <a:endParaRPr lang="en-US"/>
          </a:p>
        </p:txBody>
      </p:sp>
      <p:sp>
        <p:nvSpPr>
          <p:cNvPr id="9" name="Shape 6"/>
          <p:cNvSpPr/>
          <p:nvPr/>
        </p:nvSpPr>
        <p:spPr>
          <a:xfrm>
            <a:off x="4937760" y="1572768"/>
            <a:ext cx="73152" cy="1005840"/>
          </a:xfrm>
          <a:prstGeom prst="rect">
            <a:avLst/>
          </a:prstGeom>
          <a:solidFill>
            <a:srgbClr val="1A6B40"/>
          </a:solidFill>
          <a:ln w="12700">
            <a:solidFill>
              <a:srgbClr val="1A6B40"/>
            </a:solidFill>
            <a:prstDash val="solid"/>
          </a:ln>
        </p:spPr>
        <p:txBody>
          <a:bodyPr/>
          <a:lstStyle/>
          <a:p>
            <a:endParaRPr lang="en-US"/>
          </a:p>
        </p:txBody>
      </p:sp>
      <p:sp>
        <p:nvSpPr>
          <p:cNvPr id="10" name="Text 7"/>
          <p:cNvSpPr/>
          <p:nvPr/>
        </p:nvSpPr>
        <p:spPr>
          <a:xfrm>
            <a:off x="5120640" y="1645920"/>
            <a:ext cx="548640" cy="365760"/>
          </a:xfrm>
          <a:prstGeom prst="rect">
            <a:avLst/>
          </a:prstGeom>
          <a:noFill/>
          <a:ln/>
        </p:spPr>
        <p:txBody>
          <a:bodyPr wrap="square" lIns="0" tIns="0" rIns="0" bIns="0" rtlCol="0" anchor="ctr"/>
          <a:lstStyle/>
          <a:p>
            <a:pPr marL="0" indent="0">
              <a:buNone/>
            </a:pPr>
            <a:r>
              <a:rPr lang="en-US" sz="2000" b="1" dirty="0">
                <a:solidFill>
                  <a:srgbClr val="1A6B40"/>
                </a:solidFill>
                <a:latin typeface="Georgia" pitchFamily="34" charset="0"/>
                <a:ea typeface="Georgia" pitchFamily="34" charset="-122"/>
                <a:cs typeface="Georgia" pitchFamily="34" charset="-120"/>
              </a:rPr>
              <a:t>01</a:t>
            </a:r>
            <a:endParaRPr lang="en-US" sz="2000" dirty="0"/>
          </a:p>
        </p:txBody>
      </p:sp>
      <p:sp>
        <p:nvSpPr>
          <p:cNvPr id="11" name="Text 8"/>
          <p:cNvSpPr/>
          <p:nvPr/>
        </p:nvSpPr>
        <p:spPr>
          <a:xfrm>
            <a:off x="5760720" y="1664208"/>
            <a:ext cx="5852160" cy="347472"/>
          </a:xfrm>
          <a:prstGeom prst="rect">
            <a:avLst/>
          </a:prstGeom>
          <a:noFill/>
          <a:ln/>
        </p:spPr>
        <p:txBody>
          <a:bodyPr wrap="square" lIns="0" tIns="0" rIns="0" bIns="0" rtlCol="0" anchor="ctr"/>
          <a:lstStyle/>
          <a:p>
            <a:pPr marL="0" indent="0">
              <a:buNone/>
            </a:pPr>
            <a:r>
              <a:rPr lang="en-US" sz="1600" b="1" dirty="0">
                <a:solidFill>
                  <a:srgbClr val="FFFFFF"/>
                </a:solidFill>
                <a:latin typeface="Georgia" pitchFamily="34" charset="0"/>
                <a:ea typeface="Georgia" pitchFamily="34" charset="-122"/>
                <a:cs typeface="Georgia" pitchFamily="34" charset="-120"/>
              </a:rPr>
              <a:t>The Individual</a:t>
            </a:r>
            <a:endParaRPr lang="en-US" sz="1600" dirty="0"/>
          </a:p>
        </p:txBody>
      </p:sp>
      <p:sp>
        <p:nvSpPr>
          <p:cNvPr id="12" name="Text 9"/>
          <p:cNvSpPr/>
          <p:nvPr/>
        </p:nvSpPr>
        <p:spPr>
          <a:xfrm>
            <a:off x="5760720" y="2048256"/>
            <a:ext cx="5852160" cy="411480"/>
          </a:xfrm>
          <a:prstGeom prst="rect">
            <a:avLst/>
          </a:prstGeom>
          <a:noFill/>
          <a:ln/>
        </p:spPr>
        <p:txBody>
          <a:bodyPr wrap="square" lIns="0" tIns="0" rIns="0" bIns="0" rtlCol="0" anchor="ctr"/>
          <a:lstStyle/>
          <a:p>
            <a:pPr marL="0" indent="0">
              <a:buNone/>
            </a:pPr>
            <a:r>
              <a:rPr lang="en-US" sz="1100" dirty="0">
                <a:solidFill>
                  <a:srgbClr val="999999"/>
                </a:solidFill>
                <a:latin typeface="Calibri" pitchFamily="34" charset="0"/>
                <a:ea typeface="Calibri" pitchFamily="34" charset="-122"/>
                <a:cs typeface="Calibri" pitchFamily="34" charset="-120"/>
              </a:rPr>
              <a:t>What you can do — starting today</a:t>
            </a:r>
            <a:endParaRPr lang="en-US" sz="1100" dirty="0"/>
          </a:p>
        </p:txBody>
      </p:sp>
      <p:sp>
        <p:nvSpPr>
          <p:cNvPr id="13" name="Shape 10"/>
          <p:cNvSpPr/>
          <p:nvPr/>
        </p:nvSpPr>
        <p:spPr>
          <a:xfrm>
            <a:off x="4937760" y="2715768"/>
            <a:ext cx="6858000" cy="1005840"/>
          </a:xfrm>
          <a:prstGeom prst="rect">
            <a:avLst/>
          </a:prstGeom>
          <a:solidFill>
            <a:srgbClr val="2A2A2A"/>
          </a:solidFill>
          <a:ln w="6350">
            <a:solidFill>
              <a:srgbClr val="363636"/>
            </a:solidFill>
            <a:prstDash val="solid"/>
          </a:ln>
        </p:spPr>
        <p:txBody>
          <a:bodyPr/>
          <a:lstStyle/>
          <a:p>
            <a:endParaRPr lang="en-US"/>
          </a:p>
        </p:txBody>
      </p:sp>
      <p:sp>
        <p:nvSpPr>
          <p:cNvPr id="14" name="Shape 11"/>
          <p:cNvSpPr/>
          <p:nvPr/>
        </p:nvSpPr>
        <p:spPr>
          <a:xfrm>
            <a:off x="4937760" y="2715768"/>
            <a:ext cx="73152" cy="1005840"/>
          </a:xfrm>
          <a:prstGeom prst="rect">
            <a:avLst/>
          </a:prstGeom>
          <a:solidFill>
            <a:srgbClr val="B86010"/>
          </a:solidFill>
          <a:ln w="12700">
            <a:solidFill>
              <a:srgbClr val="B86010"/>
            </a:solidFill>
            <a:prstDash val="solid"/>
          </a:ln>
        </p:spPr>
        <p:txBody>
          <a:bodyPr/>
          <a:lstStyle/>
          <a:p>
            <a:endParaRPr lang="en-US"/>
          </a:p>
        </p:txBody>
      </p:sp>
      <p:sp>
        <p:nvSpPr>
          <p:cNvPr id="15" name="Text 12"/>
          <p:cNvSpPr/>
          <p:nvPr/>
        </p:nvSpPr>
        <p:spPr>
          <a:xfrm>
            <a:off x="5120640" y="2788920"/>
            <a:ext cx="548640" cy="365760"/>
          </a:xfrm>
          <a:prstGeom prst="rect">
            <a:avLst/>
          </a:prstGeom>
          <a:noFill/>
          <a:ln/>
        </p:spPr>
        <p:txBody>
          <a:bodyPr wrap="square" lIns="0" tIns="0" rIns="0" bIns="0" rtlCol="0" anchor="ctr"/>
          <a:lstStyle/>
          <a:p>
            <a:pPr marL="0" indent="0">
              <a:buNone/>
            </a:pPr>
            <a:r>
              <a:rPr lang="en-US" sz="2000" b="1" dirty="0">
                <a:solidFill>
                  <a:srgbClr val="B86010"/>
                </a:solidFill>
                <a:latin typeface="Georgia" pitchFamily="34" charset="0"/>
                <a:ea typeface="Georgia" pitchFamily="34" charset="-122"/>
                <a:cs typeface="Georgia" pitchFamily="34" charset="-120"/>
              </a:rPr>
              <a:t>02</a:t>
            </a:r>
            <a:endParaRPr lang="en-US" sz="2000" dirty="0"/>
          </a:p>
        </p:txBody>
      </p:sp>
      <p:sp>
        <p:nvSpPr>
          <p:cNvPr id="16" name="Text 13"/>
          <p:cNvSpPr/>
          <p:nvPr/>
        </p:nvSpPr>
        <p:spPr>
          <a:xfrm>
            <a:off x="5760720" y="2807208"/>
            <a:ext cx="5852160" cy="347472"/>
          </a:xfrm>
          <a:prstGeom prst="rect">
            <a:avLst/>
          </a:prstGeom>
          <a:noFill/>
          <a:ln/>
        </p:spPr>
        <p:txBody>
          <a:bodyPr wrap="square" lIns="0" tIns="0" rIns="0" bIns="0" rtlCol="0" anchor="ctr"/>
          <a:lstStyle/>
          <a:p>
            <a:pPr marL="0" indent="0">
              <a:buNone/>
            </a:pPr>
            <a:r>
              <a:rPr lang="en-US" sz="1600" b="1" dirty="0">
                <a:solidFill>
                  <a:srgbClr val="FFFFFF"/>
                </a:solidFill>
                <a:latin typeface="Georgia" pitchFamily="34" charset="0"/>
                <a:ea typeface="Georgia" pitchFamily="34" charset="-122"/>
                <a:cs typeface="Georgia" pitchFamily="34" charset="-120"/>
              </a:rPr>
              <a:t>The Community</a:t>
            </a:r>
            <a:endParaRPr lang="en-US" sz="1600" dirty="0"/>
          </a:p>
        </p:txBody>
      </p:sp>
      <p:sp>
        <p:nvSpPr>
          <p:cNvPr id="17" name="Text 14"/>
          <p:cNvSpPr/>
          <p:nvPr/>
        </p:nvSpPr>
        <p:spPr>
          <a:xfrm>
            <a:off x="5760720" y="3191256"/>
            <a:ext cx="5852160" cy="411480"/>
          </a:xfrm>
          <a:prstGeom prst="rect">
            <a:avLst/>
          </a:prstGeom>
          <a:noFill/>
          <a:ln/>
        </p:spPr>
        <p:txBody>
          <a:bodyPr wrap="square" lIns="0" tIns="0" rIns="0" bIns="0" rtlCol="0" anchor="ctr"/>
          <a:lstStyle/>
          <a:p>
            <a:pPr marL="0" indent="0">
              <a:buNone/>
            </a:pPr>
            <a:r>
              <a:rPr lang="en-US" sz="1100" dirty="0">
                <a:solidFill>
                  <a:srgbClr val="999999"/>
                </a:solidFill>
                <a:latin typeface="Calibri" pitchFamily="34" charset="0"/>
                <a:ea typeface="Calibri" pitchFamily="34" charset="-122"/>
                <a:cs typeface="Calibri" pitchFamily="34" charset="-120"/>
              </a:rPr>
              <a:t>What we owe each other — and the most vulnerable</a:t>
            </a:r>
            <a:endParaRPr lang="en-US" sz="1100" dirty="0"/>
          </a:p>
        </p:txBody>
      </p:sp>
      <p:sp>
        <p:nvSpPr>
          <p:cNvPr id="18" name="Shape 15"/>
          <p:cNvSpPr/>
          <p:nvPr/>
        </p:nvSpPr>
        <p:spPr>
          <a:xfrm>
            <a:off x="4937760" y="3858768"/>
            <a:ext cx="6858000" cy="1005840"/>
          </a:xfrm>
          <a:prstGeom prst="rect">
            <a:avLst/>
          </a:prstGeom>
          <a:solidFill>
            <a:srgbClr val="2A2A2A"/>
          </a:solidFill>
          <a:ln w="6350">
            <a:solidFill>
              <a:srgbClr val="363636"/>
            </a:solidFill>
            <a:prstDash val="solid"/>
          </a:ln>
        </p:spPr>
        <p:txBody>
          <a:bodyPr/>
          <a:lstStyle/>
          <a:p>
            <a:endParaRPr lang="en-US"/>
          </a:p>
        </p:txBody>
      </p:sp>
      <p:sp>
        <p:nvSpPr>
          <p:cNvPr id="19" name="Shape 16"/>
          <p:cNvSpPr/>
          <p:nvPr/>
        </p:nvSpPr>
        <p:spPr>
          <a:xfrm>
            <a:off x="4937760" y="3858768"/>
            <a:ext cx="73152" cy="1005840"/>
          </a:xfrm>
          <a:prstGeom prst="rect">
            <a:avLst/>
          </a:prstGeom>
          <a:solidFill>
            <a:srgbClr val="B83030"/>
          </a:solidFill>
          <a:ln w="12700">
            <a:solidFill>
              <a:srgbClr val="B83030"/>
            </a:solidFill>
            <a:prstDash val="solid"/>
          </a:ln>
        </p:spPr>
        <p:txBody>
          <a:bodyPr/>
          <a:lstStyle/>
          <a:p>
            <a:endParaRPr lang="en-US"/>
          </a:p>
        </p:txBody>
      </p:sp>
      <p:sp>
        <p:nvSpPr>
          <p:cNvPr id="20" name="Text 17"/>
          <p:cNvSpPr/>
          <p:nvPr/>
        </p:nvSpPr>
        <p:spPr>
          <a:xfrm>
            <a:off x="5120640" y="3931920"/>
            <a:ext cx="548640" cy="365760"/>
          </a:xfrm>
          <a:prstGeom prst="rect">
            <a:avLst/>
          </a:prstGeom>
          <a:noFill/>
          <a:ln/>
        </p:spPr>
        <p:txBody>
          <a:bodyPr wrap="square" lIns="0" tIns="0" rIns="0" bIns="0" rtlCol="0" anchor="ctr"/>
          <a:lstStyle/>
          <a:p>
            <a:pPr marL="0" indent="0">
              <a:buNone/>
            </a:pPr>
            <a:r>
              <a:rPr lang="en-US" sz="2000" b="1" dirty="0">
                <a:solidFill>
                  <a:srgbClr val="B83030"/>
                </a:solidFill>
                <a:latin typeface="Georgia" pitchFamily="34" charset="0"/>
                <a:ea typeface="Georgia" pitchFamily="34" charset="-122"/>
                <a:cs typeface="Georgia" pitchFamily="34" charset="-120"/>
              </a:rPr>
              <a:t>03</a:t>
            </a:r>
            <a:endParaRPr lang="en-US" sz="2000" dirty="0"/>
          </a:p>
        </p:txBody>
      </p:sp>
      <p:sp>
        <p:nvSpPr>
          <p:cNvPr id="21" name="Text 18"/>
          <p:cNvSpPr/>
          <p:nvPr/>
        </p:nvSpPr>
        <p:spPr>
          <a:xfrm>
            <a:off x="5760720" y="3950208"/>
            <a:ext cx="5852160" cy="347472"/>
          </a:xfrm>
          <a:prstGeom prst="rect">
            <a:avLst/>
          </a:prstGeom>
          <a:noFill/>
          <a:ln/>
        </p:spPr>
        <p:txBody>
          <a:bodyPr wrap="square" lIns="0" tIns="0" rIns="0" bIns="0" rtlCol="0" anchor="ctr"/>
          <a:lstStyle/>
          <a:p>
            <a:pPr marL="0" indent="0">
              <a:buNone/>
            </a:pPr>
            <a:r>
              <a:rPr lang="en-US" sz="1600" b="1" dirty="0">
                <a:solidFill>
                  <a:srgbClr val="FFFFFF"/>
                </a:solidFill>
                <a:latin typeface="Georgia" pitchFamily="34" charset="0"/>
                <a:ea typeface="Georgia" pitchFamily="34" charset="-122"/>
                <a:cs typeface="Georgia" pitchFamily="34" charset="-120"/>
              </a:rPr>
              <a:t>The Policy</a:t>
            </a:r>
            <a:endParaRPr lang="en-US" sz="1600" dirty="0"/>
          </a:p>
        </p:txBody>
      </p:sp>
      <p:sp>
        <p:nvSpPr>
          <p:cNvPr id="22" name="Text 19"/>
          <p:cNvSpPr/>
          <p:nvPr/>
        </p:nvSpPr>
        <p:spPr>
          <a:xfrm>
            <a:off x="5760720" y="4334256"/>
            <a:ext cx="5852160" cy="411480"/>
          </a:xfrm>
          <a:prstGeom prst="rect">
            <a:avLst/>
          </a:prstGeom>
          <a:noFill/>
          <a:ln/>
        </p:spPr>
        <p:txBody>
          <a:bodyPr wrap="square" lIns="0" tIns="0" rIns="0" bIns="0" rtlCol="0" anchor="ctr"/>
          <a:lstStyle/>
          <a:p>
            <a:pPr marL="0" indent="0">
              <a:buNone/>
            </a:pPr>
            <a:r>
              <a:rPr lang="en-US" sz="1100" dirty="0">
                <a:solidFill>
                  <a:srgbClr val="999999"/>
                </a:solidFill>
                <a:latin typeface="Calibri" pitchFamily="34" charset="0"/>
                <a:ea typeface="Calibri" pitchFamily="34" charset="-122"/>
                <a:cs typeface="Calibri" pitchFamily="34" charset="-120"/>
              </a:rPr>
              <a:t>What structural change actually requires</a:t>
            </a:r>
            <a:endParaRPr lang="en-US" sz="1100" dirty="0"/>
          </a:p>
        </p:txBody>
      </p:sp>
      <p:sp>
        <p:nvSpPr>
          <p:cNvPr id="23" name="Shape 20"/>
          <p:cNvSpPr/>
          <p:nvPr/>
        </p:nvSpPr>
        <p:spPr>
          <a:xfrm>
            <a:off x="4937760" y="5230368"/>
            <a:ext cx="6858000" cy="1188720"/>
          </a:xfrm>
          <a:prstGeom prst="rect">
            <a:avLst/>
          </a:prstGeom>
          <a:solidFill>
            <a:srgbClr val="1A3D50"/>
          </a:solidFill>
          <a:ln w="10160">
            <a:solidFill>
              <a:srgbClr val="2C5F7A"/>
            </a:solidFill>
            <a:prstDash val="solid"/>
          </a:ln>
        </p:spPr>
        <p:txBody>
          <a:bodyPr/>
          <a:lstStyle/>
          <a:p>
            <a:endParaRPr lang="en-US"/>
          </a:p>
        </p:txBody>
      </p:sp>
      <p:sp>
        <p:nvSpPr>
          <p:cNvPr id="24" name="Text 21"/>
          <p:cNvSpPr/>
          <p:nvPr/>
        </p:nvSpPr>
        <p:spPr>
          <a:xfrm>
            <a:off x="5120640" y="5321808"/>
            <a:ext cx="6583680" cy="274320"/>
          </a:xfrm>
          <a:prstGeom prst="rect">
            <a:avLst/>
          </a:prstGeom>
          <a:noFill/>
          <a:ln/>
        </p:spPr>
        <p:txBody>
          <a:bodyPr wrap="square" lIns="0" tIns="0" rIns="0" bIns="0" rtlCol="0" anchor="ctr"/>
          <a:lstStyle/>
          <a:p>
            <a:pPr marL="0" indent="0">
              <a:buNone/>
            </a:pPr>
            <a:r>
              <a:rPr lang="en-US" sz="900" kern="0" spc="200" dirty="0">
                <a:solidFill>
                  <a:srgbClr val="AAAAAA"/>
                </a:solidFill>
                <a:latin typeface="Calibri" pitchFamily="34" charset="0"/>
                <a:ea typeface="Calibri" pitchFamily="34" charset="-122"/>
                <a:cs typeface="Calibri" pitchFamily="34" charset="-120"/>
              </a:rPr>
              <a:t>The evaluative standard running through all three:</a:t>
            </a:r>
            <a:endParaRPr lang="en-US" sz="900" dirty="0"/>
          </a:p>
        </p:txBody>
      </p:sp>
      <p:sp>
        <p:nvSpPr>
          <p:cNvPr id="25" name="Text 22"/>
          <p:cNvSpPr/>
          <p:nvPr/>
        </p:nvSpPr>
        <p:spPr>
          <a:xfrm>
            <a:off x="5120640" y="5577840"/>
            <a:ext cx="6583680" cy="685800"/>
          </a:xfrm>
          <a:prstGeom prst="rect">
            <a:avLst/>
          </a:prstGeom>
          <a:noFill/>
          <a:ln/>
        </p:spPr>
        <p:txBody>
          <a:bodyPr wrap="square" lIns="0" tIns="0" rIns="0" bIns="0" rtlCol="0" anchor="ctr"/>
          <a:lstStyle/>
          <a:p>
            <a:pPr marL="0" indent="0">
              <a:buNone/>
            </a:pPr>
            <a:r>
              <a:rPr lang="en-US" sz="1300" i="1" dirty="0">
                <a:solidFill>
                  <a:srgbClr val="D4A020"/>
                </a:solidFill>
                <a:latin typeface="Georgia" pitchFamily="34" charset="0"/>
                <a:ea typeface="Georgia" pitchFamily="34" charset="-122"/>
                <a:cs typeface="Georgia" pitchFamily="34" charset="-120"/>
              </a:rPr>
              <a:t>"Is this ordered toward the flourishing of all — or the accumulation of the few?"</a:t>
            </a:r>
            <a:endParaRPr lang="en-US" sz="1300" dirty="0"/>
          </a:p>
        </p:txBody>
      </p:sp>
      <p:sp>
        <p:nvSpPr>
          <p:cNvPr id="26" name="Text 23"/>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555555"/>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2">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1A6B40"/>
                </a:solidFill>
                <a:latin typeface="Calibri" pitchFamily="34" charset="0"/>
                <a:ea typeface="Calibri" pitchFamily="34" charset="-122"/>
                <a:cs typeface="Calibri" pitchFamily="34" charset="-120"/>
              </a:rPr>
              <a:t>WHAT NEEDS TO BE DONE — LEVEL 1</a:t>
            </a:r>
            <a:endParaRPr lang="en-US" sz="850" dirty="0"/>
          </a:p>
        </p:txBody>
      </p:sp>
      <p:sp>
        <p:nvSpPr>
          <p:cNvPr id="3" name="Shape 1"/>
          <p:cNvSpPr/>
          <p:nvPr/>
        </p:nvSpPr>
        <p:spPr>
          <a:xfrm>
            <a:off x="457200" y="347472"/>
            <a:ext cx="54864" cy="640080"/>
          </a:xfrm>
          <a:prstGeom prst="rect">
            <a:avLst/>
          </a:prstGeom>
          <a:solidFill>
            <a:srgbClr val="1A6B40"/>
          </a:solidFill>
          <a:ln w="12700">
            <a:solidFill>
              <a:srgbClr val="1A6B40"/>
            </a:solidFill>
            <a:prstDash val="solid"/>
          </a:ln>
        </p:spPr>
        <p:txBody>
          <a:bodyPr/>
          <a:lstStyle/>
          <a:p>
            <a:endParaRPr lang="en-US"/>
          </a:p>
        </p:txBody>
      </p:sp>
      <p:sp>
        <p:nvSpPr>
          <p:cNvPr id="4" name="Text 2"/>
          <p:cNvSpPr/>
          <p:nvPr/>
        </p:nvSpPr>
        <p:spPr>
          <a:xfrm>
            <a:off x="621792" y="384048"/>
            <a:ext cx="11109960" cy="475488"/>
          </a:xfrm>
          <a:prstGeom prst="rect">
            <a:avLst/>
          </a:prstGeom>
          <a:noFill/>
          <a:ln/>
        </p:spPr>
        <p:txBody>
          <a:bodyPr wrap="square" lIns="0" tIns="0" rIns="0" bIns="0" rtlCol="0" anchor="ctr"/>
          <a:lstStyle/>
          <a:p>
            <a:pPr marL="0" indent="0">
              <a:buNone/>
            </a:pPr>
            <a:r>
              <a:rPr lang="en-US" sz="2600" b="1" dirty="0">
                <a:solidFill>
                  <a:srgbClr val="1A6B40"/>
                </a:solidFill>
                <a:latin typeface="Georgia" pitchFamily="34" charset="0"/>
                <a:ea typeface="Georgia" pitchFamily="34" charset="-122"/>
                <a:cs typeface="Georgia" pitchFamily="34" charset="-120"/>
              </a:rPr>
              <a:t>The Individual: What You Can Do</a:t>
            </a:r>
            <a:endParaRPr lang="en-US" sz="2600" dirty="0"/>
          </a:p>
        </p:txBody>
      </p:sp>
      <p:sp>
        <p:nvSpPr>
          <p:cNvPr id="5" name="Shape 3"/>
          <p:cNvSpPr/>
          <p:nvPr/>
        </p:nvSpPr>
        <p:spPr>
          <a:xfrm>
            <a:off x="457200" y="822960"/>
            <a:ext cx="11274552" cy="0"/>
          </a:xfrm>
          <a:prstGeom prst="line">
            <a:avLst/>
          </a:prstGeom>
          <a:noFill/>
          <a:ln w="12700">
            <a:solidFill>
              <a:srgbClr val="D8D4CC"/>
            </a:solidFill>
            <a:prstDash val="solid"/>
          </a:ln>
        </p:spPr>
        <p:txBody>
          <a:bodyPr/>
          <a:lstStyle/>
          <a:p>
            <a:endParaRPr lang="en-US"/>
          </a:p>
        </p:txBody>
      </p:sp>
      <p:sp>
        <p:nvSpPr>
          <p:cNvPr id="6" name="Shape 4"/>
          <p:cNvSpPr/>
          <p:nvPr/>
        </p:nvSpPr>
        <p:spPr>
          <a:xfrm>
            <a:off x="457200" y="914400"/>
            <a:ext cx="11274552" cy="457200"/>
          </a:xfrm>
          <a:prstGeom prst="rect">
            <a:avLst/>
          </a:prstGeom>
          <a:solidFill>
            <a:srgbClr val="EBF4F8"/>
          </a:solidFill>
          <a:ln w="6350">
            <a:solidFill>
              <a:srgbClr val="2C5F7A"/>
            </a:solidFill>
            <a:prstDash val="solid"/>
          </a:ln>
        </p:spPr>
        <p:txBody>
          <a:bodyPr/>
          <a:lstStyle/>
          <a:p>
            <a:endParaRPr lang="en-US"/>
          </a:p>
        </p:txBody>
      </p:sp>
      <p:sp>
        <p:nvSpPr>
          <p:cNvPr id="7" name="Text 5"/>
          <p:cNvSpPr/>
          <p:nvPr/>
        </p:nvSpPr>
        <p:spPr>
          <a:xfrm>
            <a:off x="640080" y="914400"/>
            <a:ext cx="1371600" cy="457200"/>
          </a:xfrm>
          <a:prstGeom prst="rect">
            <a:avLst/>
          </a:prstGeom>
          <a:noFill/>
          <a:ln/>
        </p:spPr>
        <p:txBody>
          <a:bodyPr wrap="square" lIns="0" tIns="0" rIns="0" bIns="0" rtlCol="0" anchor="ctr"/>
          <a:lstStyle/>
          <a:p>
            <a:pPr marL="0" indent="0">
              <a:buNone/>
            </a:pPr>
            <a:r>
              <a:rPr lang="en-US" sz="1000" b="1" i="1" dirty="0">
                <a:solidFill>
                  <a:srgbClr val="2C5F7A"/>
                </a:solidFill>
                <a:latin typeface="Calibri" pitchFamily="34" charset="0"/>
                <a:ea typeface="Calibri" pitchFamily="34" charset="-122"/>
                <a:cs typeface="Calibri" pitchFamily="34" charset="-120"/>
              </a:rPr>
              <a:t>Shalom calls for: </a:t>
            </a:r>
            <a:endParaRPr lang="en-US" sz="1000" dirty="0"/>
          </a:p>
        </p:txBody>
      </p:sp>
      <p:sp>
        <p:nvSpPr>
          <p:cNvPr id="8" name="Text 6"/>
          <p:cNvSpPr/>
          <p:nvPr/>
        </p:nvSpPr>
        <p:spPr>
          <a:xfrm>
            <a:off x="2011680" y="914400"/>
            <a:ext cx="9537192" cy="457200"/>
          </a:xfrm>
          <a:prstGeom prst="rect">
            <a:avLst/>
          </a:prstGeom>
          <a:noFill/>
          <a:ln/>
        </p:spPr>
        <p:txBody>
          <a:bodyPr wrap="square" lIns="0" tIns="0" rIns="0" bIns="0" rtlCol="0" anchor="ctr"/>
          <a:lstStyle/>
          <a:p>
            <a:pPr marL="0" indent="0">
              <a:buNone/>
            </a:pPr>
            <a:r>
              <a:rPr lang="en-US" sz="1050" dirty="0">
                <a:solidFill>
                  <a:srgbClr val="1A3D50"/>
                </a:solidFill>
                <a:latin typeface="Calibri" pitchFamily="34" charset="0"/>
                <a:ea typeface="Calibri" pitchFamily="34" charset="-122"/>
                <a:cs typeface="Calibri" pitchFamily="34" charset="-120"/>
              </a:rPr>
              <a:t>Not passive acceptance, not mere self-protection — but informed engagement. The person who understands what's happening has an obligation to act on that understanding.</a:t>
            </a:r>
            <a:endParaRPr lang="en-US" sz="1050" dirty="0"/>
          </a:p>
        </p:txBody>
      </p:sp>
      <p:sp>
        <p:nvSpPr>
          <p:cNvPr id="9" name="Shape 7"/>
          <p:cNvSpPr/>
          <p:nvPr/>
        </p:nvSpPr>
        <p:spPr>
          <a:xfrm>
            <a:off x="457200" y="1481328"/>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0" name="Shape 8"/>
          <p:cNvSpPr/>
          <p:nvPr/>
        </p:nvSpPr>
        <p:spPr>
          <a:xfrm>
            <a:off x="457200" y="1481328"/>
            <a:ext cx="64008" cy="2194560"/>
          </a:xfrm>
          <a:prstGeom prst="rect">
            <a:avLst/>
          </a:prstGeom>
          <a:solidFill>
            <a:srgbClr val="1A6B40"/>
          </a:solidFill>
          <a:ln w="12700">
            <a:solidFill>
              <a:srgbClr val="1A6B40"/>
            </a:solidFill>
            <a:prstDash val="solid"/>
          </a:ln>
        </p:spPr>
        <p:txBody>
          <a:bodyPr/>
          <a:lstStyle/>
          <a:p>
            <a:endParaRPr lang="en-US"/>
          </a:p>
        </p:txBody>
      </p:sp>
      <p:sp>
        <p:nvSpPr>
          <p:cNvPr id="11" name="Shape 9"/>
          <p:cNvSpPr/>
          <p:nvPr/>
        </p:nvSpPr>
        <p:spPr>
          <a:xfrm>
            <a:off x="640080" y="1664208"/>
            <a:ext cx="402336" cy="402336"/>
          </a:xfrm>
          <a:prstGeom prst="ellipse">
            <a:avLst/>
          </a:prstGeom>
          <a:solidFill>
            <a:srgbClr val="1A6B40"/>
          </a:solidFill>
          <a:ln w="12700">
            <a:solidFill>
              <a:srgbClr val="1A6B40"/>
            </a:solidFill>
            <a:prstDash val="solid"/>
          </a:ln>
        </p:spPr>
        <p:txBody>
          <a:bodyPr/>
          <a:lstStyle/>
          <a:p>
            <a:endParaRPr lang="en-US"/>
          </a:p>
        </p:txBody>
      </p:sp>
      <p:pic>
        <p:nvPicPr>
          <p:cNvPr id="12" name="Image 0" descr="preencoded.png"/>
          <p:cNvPicPr>
            <a:picLocks noChangeAspect="1"/>
          </p:cNvPicPr>
          <p:nvPr/>
        </p:nvPicPr>
        <p:blipFill>
          <a:blip r:embed="rId3"/>
          <a:stretch>
            <a:fillRect/>
          </a:stretch>
        </p:blipFill>
        <p:spPr>
          <a:xfrm>
            <a:off x="726948" y="1732788"/>
            <a:ext cx="265176" cy="265176"/>
          </a:xfrm>
          <a:prstGeom prst="rect">
            <a:avLst/>
          </a:prstGeom>
        </p:spPr>
      </p:pic>
      <p:sp>
        <p:nvSpPr>
          <p:cNvPr id="13" name="Text 10"/>
          <p:cNvSpPr/>
          <p:nvPr/>
        </p:nvSpPr>
        <p:spPr>
          <a:xfrm>
            <a:off x="1207008" y="1664208"/>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Get economically literate</a:t>
            </a:r>
            <a:endParaRPr lang="en-US" sz="1300" dirty="0"/>
          </a:p>
        </p:txBody>
      </p:sp>
      <p:sp>
        <p:nvSpPr>
          <p:cNvPr id="14" name="Text 11"/>
          <p:cNvSpPr/>
          <p:nvPr/>
        </p:nvSpPr>
        <p:spPr>
          <a:xfrm>
            <a:off x="621792" y="2103120"/>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Use reports like this one. Learn what indicators actually mean. Understand the difference between what you're told and what the data shows. The gap between the official story and lived reality has a name — and now you can see it.</a:t>
            </a:r>
            <a:endParaRPr lang="en-US" sz="1000" dirty="0"/>
          </a:p>
        </p:txBody>
      </p:sp>
      <p:sp>
        <p:nvSpPr>
          <p:cNvPr id="15" name="Shape 12"/>
          <p:cNvSpPr/>
          <p:nvPr/>
        </p:nvSpPr>
        <p:spPr>
          <a:xfrm>
            <a:off x="6089904" y="1481328"/>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6" name="Shape 13"/>
          <p:cNvSpPr/>
          <p:nvPr/>
        </p:nvSpPr>
        <p:spPr>
          <a:xfrm>
            <a:off x="6089904" y="1481328"/>
            <a:ext cx="64008" cy="2194560"/>
          </a:xfrm>
          <a:prstGeom prst="rect">
            <a:avLst/>
          </a:prstGeom>
          <a:solidFill>
            <a:srgbClr val="1A6B40"/>
          </a:solidFill>
          <a:ln w="12700">
            <a:solidFill>
              <a:srgbClr val="1A6B40"/>
            </a:solidFill>
            <a:prstDash val="solid"/>
          </a:ln>
        </p:spPr>
        <p:txBody>
          <a:bodyPr/>
          <a:lstStyle/>
          <a:p>
            <a:endParaRPr lang="en-US"/>
          </a:p>
        </p:txBody>
      </p:sp>
      <p:sp>
        <p:nvSpPr>
          <p:cNvPr id="17" name="Shape 14"/>
          <p:cNvSpPr/>
          <p:nvPr/>
        </p:nvSpPr>
        <p:spPr>
          <a:xfrm>
            <a:off x="6272784" y="1664208"/>
            <a:ext cx="402336" cy="402336"/>
          </a:xfrm>
          <a:prstGeom prst="ellipse">
            <a:avLst/>
          </a:prstGeom>
          <a:solidFill>
            <a:srgbClr val="1A6B40"/>
          </a:solidFill>
          <a:ln w="12700">
            <a:solidFill>
              <a:srgbClr val="1A6B40"/>
            </a:solidFill>
            <a:prstDash val="solid"/>
          </a:ln>
        </p:spPr>
        <p:txBody>
          <a:bodyPr/>
          <a:lstStyle/>
          <a:p>
            <a:endParaRPr lang="en-US"/>
          </a:p>
        </p:txBody>
      </p:sp>
      <p:pic>
        <p:nvPicPr>
          <p:cNvPr id="18" name="Image 1" descr="preencoded.png"/>
          <p:cNvPicPr>
            <a:picLocks noChangeAspect="1"/>
          </p:cNvPicPr>
          <p:nvPr/>
        </p:nvPicPr>
        <p:blipFill>
          <a:blip r:embed="rId3"/>
          <a:stretch>
            <a:fillRect/>
          </a:stretch>
        </p:blipFill>
        <p:spPr>
          <a:xfrm>
            <a:off x="6359652" y="1732788"/>
            <a:ext cx="265176" cy="265176"/>
          </a:xfrm>
          <a:prstGeom prst="rect">
            <a:avLst/>
          </a:prstGeom>
        </p:spPr>
      </p:pic>
      <p:sp>
        <p:nvSpPr>
          <p:cNvPr id="19" name="Text 15"/>
          <p:cNvSpPr/>
          <p:nvPr/>
        </p:nvSpPr>
        <p:spPr>
          <a:xfrm>
            <a:off x="6839712" y="1664208"/>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Make decisions based on reality</a:t>
            </a:r>
            <a:endParaRPr lang="en-US" sz="1300" dirty="0"/>
          </a:p>
        </p:txBody>
      </p:sp>
      <p:sp>
        <p:nvSpPr>
          <p:cNvPr id="20" name="Text 16"/>
          <p:cNvSpPr/>
          <p:nvPr/>
        </p:nvSpPr>
        <p:spPr>
          <a:xfrm>
            <a:off x="6254496" y="2103120"/>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Housing, debt, savings — make financial decisions that account for the structural conditions, not the official narrative. A 5× price-to-income ratio is not a temporary blip. Plan accordingly.</a:t>
            </a:r>
            <a:endParaRPr lang="en-US" sz="1000" dirty="0"/>
          </a:p>
        </p:txBody>
      </p:sp>
      <p:sp>
        <p:nvSpPr>
          <p:cNvPr id="21" name="Shape 17"/>
          <p:cNvSpPr/>
          <p:nvPr/>
        </p:nvSpPr>
        <p:spPr>
          <a:xfrm>
            <a:off x="457200" y="3792931"/>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2" name="Shape 18"/>
          <p:cNvSpPr/>
          <p:nvPr/>
        </p:nvSpPr>
        <p:spPr>
          <a:xfrm>
            <a:off x="457200" y="3792931"/>
            <a:ext cx="64008" cy="2194560"/>
          </a:xfrm>
          <a:prstGeom prst="rect">
            <a:avLst/>
          </a:prstGeom>
          <a:solidFill>
            <a:srgbClr val="1A6B40"/>
          </a:solidFill>
          <a:ln w="12700">
            <a:solidFill>
              <a:srgbClr val="1A6B40"/>
            </a:solidFill>
            <a:prstDash val="solid"/>
          </a:ln>
        </p:spPr>
        <p:txBody>
          <a:bodyPr/>
          <a:lstStyle/>
          <a:p>
            <a:endParaRPr lang="en-US"/>
          </a:p>
        </p:txBody>
      </p:sp>
      <p:sp>
        <p:nvSpPr>
          <p:cNvPr id="23" name="Shape 19"/>
          <p:cNvSpPr/>
          <p:nvPr/>
        </p:nvSpPr>
        <p:spPr>
          <a:xfrm>
            <a:off x="640080" y="3975811"/>
            <a:ext cx="402336" cy="402336"/>
          </a:xfrm>
          <a:prstGeom prst="ellipse">
            <a:avLst/>
          </a:prstGeom>
          <a:solidFill>
            <a:srgbClr val="1A6B40"/>
          </a:solidFill>
          <a:ln w="12700">
            <a:solidFill>
              <a:srgbClr val="1A6B40"/>
            </a:solidFill>
            <a:prstDash val="solid"/>
          </a:ln>
        </p:spPr>
        <p:txBody>
          <a:bodyPr/>
          <a:lstStyle/>
          <a:p>
            <a:endParaRPr lang="en-US"/>
          </a:p>
        </p:txBody>
      </p:sp>
      <p:pic>
        <p:nvPicPr>
          <p:cNvPr id="24" name="Image 2" descr="preencoded.png"/>
          <p:cNvPicPr>
            <a:picLocks noChangeAspect="1"/>
          </p:cNvPicPr>
          <p:nvPr/>
        </p:nvPicPr>
        <p:blipFill>
          <a:blip r:embed="rId3"/>
          <a:stretch>
            <a:fillRect/>
          </a:stretch>
        </p:blipFill>
        <p:spPr>
          <a:xfrm>
            <a:off x="726948" y="4044391"/>
            <a:ext cx="265176" cy="265176"/>
          </a:xfrm>
          <a:prstGeom prst="rect">
            <a:avLst/>
          </a:prstGeom>
        </p:spPr>
      </p:pic>
      <p:sp>
        <p:nvSpPr>
          <p:cNvPr id="25" name="Text 20"/>
          <p:cNvSpPr/>
          <p:nvPr/>
        </p:nvSpPr>
        <p:spPr>
          <a:xfrm>
            <a:off x="1207008" y="3975811"/>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Name it in conversation</a:t>
            </a:r>
            <a:endParaRPr lang="en-US" sz="1300" dirty="0"/>
          </a:p>
        </p:txBody>
      </p:sp>
      <p:sp>
        <p:nvSpPr>
          <p:cNvPr id="26" name="Text 21"/>
          <p:cNvSpPr/>
          <p:nvPr/>
        </p:nvSpPr>
        <p:spPr>
          <a:xfrm>
            <a:off x="621792" y="4414723"/>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The gap between 'greatest economy in history' and 'I can't afford anything' needs to be spoken aloud in ordinary life. Kitchens, churches, workplaces. Economic propaganda loses power when people compare notes.</a:t>
            </a:r>
            <a:endParaRPr lang="en-US" sz="1000" dirty="0"/>
          </a:p>
        </p:txBody>
      </p:sp>
      <p:sp>
        <p:nvSpPr>
          <p:cNvPr id="27" name="Shape 22"/>
          <p:cNvSpPr/>
          <p:nvPr/>
        </p:nvSpPr>
        <p:spPr>
          <a:xfrm>
            <a:off x="6089904" y="3792931"/>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8" name="Shape 23"/>
          <p:cNvSpPr/>
          <p:nvPr/>
        </p:nvSpPr>
        <p:spPr>
          <a:xfrm>
            <a:off x="6089904" y="3792931"/>
            <a:ext cx="64008" cy="2194560"/>
          </a:xfrm>
          <a:prstGeom prst="rect">
            <a:avLst/>
          </a:prstGeom>
          <a:solidFill>
            <a:srgbClr val="1A6B40"/>
          </a:solidFill>
          <a:ln w="12700">
            <a:solidFill>
              <a:srgbClr val="1A6B40"/>
            </a:solidFill>
            <a:prstDash val="solid"/>
          </a:ln>
        </p:spPr>
        <p:txBody>
          <a:bodyPr/>
          <a:lstStyle/>
          <a:p>
            <a:endParaRPr lang="en-US"/>
          </a:p>
        </p:txBody>
      </p:sp>
      <p:sp>
        <p:nvSpPr>
          <p:cNvPr id="29" name="Shape 24"/>
          <p:cNvSpPr/>
          <p:nvPr/>
        </p:nvSpPr>
        <p:spPr>
          <a:xfrm>
            <a:off x="6272784" y="3975811"/>
            <a:ext cx="402336" cy="402336"/>
          </a:xfrm>
          <a:prstGeom prst="ellipse">
            <a:avLst/>
          </a:prstGeom>
          <a:solidFill>
            <a:srgbClr val="1A6B40"/>
          </a:solidFill>
          <a:ln w="12700">
            <a:solidFill>
              <a:srgbClr val="1A6B40"/>
            </a:solidFill>
            <a:prstDash val="solid"/>
          </a:ln>
        </p:spPr>
        <p:txBody>
          <a:bodyPr/>
          <a:lstStyle/>
          <a:p>
            <a:endParaRPr lang="en-US"/>
          </a:p>
        </p:txBody>
      </p:sp>
      <p:pic>
        <p:nvPicPr>
          <p:cNvPr id="30" name="Image 3" descr="preencoded.png"/>
          <p:cNvPicPr>
            <a:picLocks noChangeAspect="1"/>
          </p:cNvPicPr>
          <p:nvPr/>
        </p:nvPicPr>
        <p:blipFill>
          <a:blip r:embed="rId3"/>
          <a:stretch>
            <a:fillRect/>
          </a:stretch>
        </p:blipFill>
        <p:spPr>
          <a:xfrm>
            <a:off x="6359652" y="4044391"/>
            <a:ext cx="265176" cy="265176"/>
          </a:xfrm>
          <a:prstGeom prst="rect">
            <a:avLst/>
          </a:prstGeom>
        </p:spPr>
      </p:pic>
      <p:sp>
        <p:nvSpPr>
          <p:cNvPr id="31" name="Text 25"/>
          <p:cNvSpPr/>
          <p:nvPr/>
        </p:nvSpPr>
        <p:spPr>
          <a:xfrm>
            <a:off x="6839712" y="3975811"/>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Vote with economic accountability</a:t>
            </a:r>
            <a:endParaRPr lang="en-US" sz="1300" dirty="0"/>
          </a:p>
        </p:txBody>
      </p:sp>
      <p:sp>
        <p:nvSpPr>
          <p:cNvPr id="32" name="Text 26"/>
          <p:cNvSpPr/>
          <p:nvPr/>
        </p:nvSpPr>
        <p:spPr>
          <a:xfrm>
            <a:off x="6254496" y="4414723"/>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Not how the economy feels — how the indicators actually moved. Debt, housing affordability, real wages, inequality. Hold candidates to the data, not the slogan.</a:t>
            </a:r>
            <a:endParaRPr lang="en-US" sz="1000" dirty="0"/>
          </a:p>
        </p:txBody>
      </p:sp>
      <p:sp>
        <p:nvSpPr>
          <p:cNvPr id="33" name="Text 27"/>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3">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6010"/>
                </a:solidFill>
                <a:latin typeface="Calibri" pitchFamily="34" charset="0"/>
                <a:ea typeface="Calibri" pitchFamily="34" charset="-122"/>
                <a:cs typeface="Calibri" pitchFamily="34" charset="-120"/>
              </a:rPr>
              <a:t>WHAT NEEDS TO BE DONE — LEVEL 2</a:t>
            </a:r>
            <a:endParaRPr lang="en-US" sz="850" dirty="0"/>
          </a:p>
        </p:txBody>
      </p:sp>
      <p:sp>
        <p:nvSpPr>
          <p:cNvPr id="3" name="Shape 1"/>
          <p:cNvSpPr/>
          <p:nvPr/>
        </p:nvSpPr>
        <p:spPr>
          <a:xfrm>
            <a:off x="457200" y="347472"/>
            <a:ext cx="54864" cy="640080"/>
          </a:xfrm>
          <a:prstGeom prst="rect">
            <a:avLst/>
          </a:prstGeom>
          <a:solidFill>
            <a:srgbClr val="B86010"/>
          </a:solidFill>
          <a:ln w="12700">
            <a:solidFill>
              <a:srgbClr val="B86010"/>
            </a:solidFill>
            <a:prstDash val="solid"/>
          </a:ln>
        </p:spPr>
        <p:txBody>
          <a:bodyPr/>
          <a:lstStyle/>
          <a:p>
            <a:endParaRPr lang="en-US"/>
          </a:p>
        </p:txBody>
      </p:sp>
      <p:sp>
        <p:nvSpPr>
          <p:cNvPr id="4" name="Text 2"/>
          <p:cNvSpPr/>
          <p:nvPr/>
        </p:nvSpPr>
        <p:spPr>
          <a:xfrm>
            <a:off x="621792" y="384048"/>
            <a:ext cx="11109960" cy="475488"/>
          </a:xfrm>
          <a:prstGeom prst="rect">
            <a:avLst/>
          </a:prstGeom>
          <a:noFill/>
          <a:ln/>
        </p:spPr>
        <p:txBody>
          <a:bodyPr wrap="square" lIns="0" tIns="0" rIns="0" bIns="0" rtlCol="0" anchor="ctr"/>
          <a:lstStyle/>
          <a:p>
            <a:pPr marL="0" indent="0">
              <a:buNone/>
            </a:pPr>
            <a:r>
              <a:rPr lang="en-US" sz="2600" b="1" dirty="0">
                <a:solidFill>
                  <a:srgbClr val="B86010"/>
                </a:solidFill>
                <a:latin typeface="Georgia" pitchFamily="34" charset="0"/>
                <a:ea typeface="Georgia" pitchFamily="34" charset="-122"/>
                <a:cs typeface="Georgia" pitchFamily="34" charset="-120"/>
              </a:rPr>
              <a:t>The Community: What We Owe Each Other</a:t>
            </a:r>
            <a:endParaRPr lang="en-US" sz="2600" dirty="0"/>
          </a:p>
        </p:txBody>
      </p:sp>
      <p:sp>
        <p:nvSpPr>
          <p:cNvPr id="5" name="Shape 3"/>
          <p:cNvSpPr/>
          <p:nvPr/>
        </p:nvSpPr>
        <p:spPr>
          <a:xfrm>
            <a:off x="457200" y="822960"/>
            <a:ext cx="11274552" cy="0"/>
          </a:xfrm>
          <a:prstGeom prst="line">
            <a:avLst/>
          </a:prstGeom>
          <a:noFill/>
          <a:ln w="12700">
            <a:solidFill>
              <a:srgbClr val="D8D4CC"/>
            </a:solidFill>
            <a:prstDash val="solid"/>
          </a:ln>
        </p:spPr>
        <p:txBody>
          <a:bodyPr/>
          <a:lstStyle/>
          <a:p>
            <a:endParaRPr lang="en-US"/>
          </a:p>
        </p:txBody>
      </p:sp>
      <p:sp>
        <p:nvSpPr>
          <p:cNvPr id="6" name="Shape 4"/>
          <p:cNvSpPr/>
          <p:nvPr/>
        </p:nvSpPr>
        <p:spPr>
          <a:xfrm>
            <a:off x="457200" y="914400"/>
            <a:ext cx="11274552" cy="457200"/>
          </a:xfrm>
          <a:prstGeom prst="rect">
            <a:avLst/>
          </a:prstGeom>
          <a:solidFill>
            <a:srgbClr val="EBF4F8"/>
          </a:solidFill>
          <a:ln w="6350">
            <a:solidFill>
              <a:srgbClr val="2C5F7A"/>
            </a:solidFill>
            <a:prstDash val="solid"/>
          </a:ln>
        </p:spPr>
        <p:txBody>
          <a:bodyPr/>
          <a:lstStyle/>
          <a:p>
            <a:endParaRPr lang="en-US"/>
          </a:p>
        </p:txBody>
      </p:sp>
      <p:sp>
        <p:nvSpPr>
          <p:cNvPr id="7" name="Text 5"/>
          <p:cNvSpPr/>
          <p:nvPr/>
        </p:nvSpPr>
        <p:spPr>
          <a:xfrm>
            <a:off x="640080" y="914400"/>
            <a:ext cx="1371600" cy="457200"/>
          </a:xfrm>
          <a:prstGeom prst="rect">
            <a:avLst/>
          </a:prstGeom>
          <a:noFill/>
          <a:ln/>
        </p:spPr>
        <p:txBody>
          <a:bodyPr wrap="square" lIns="0" tIns="0" rIns="0" bIns="0" rtlCol="0" anchor="ctr"/>
          <a:lstStyle/>
          <a:p>
            <a:pPr marL="0" indent="0">
              <a:buNone/>
            </a:pPr>
            <a:r>
              <a:rPr lang="en-US" sz="1000" b="1" i="1" dirty="0">
                <a:solidFill>
                  <a:srgbClr val="2C5F7A"/>
                </a:solidFill>
                <a:latin typeface="Calibri" pitchFamily="34" charset="0"/>
                <a:ea typeface="Calibri" pitchFamily="34" charset="-122"/>
                <a:cs typeface="Calibri" pitchFamily="34" charset="-120"/>
              </a:rPr>
              <a:t>Shalom calls for: </a:t>
            </a:r>
            <a:endParaRPr lang="en-US" sz="1000" dirty="0"/>
          </a:p>
        </p:txBody>
      </p:sp>
      <p:sp>
        <p:nvSpPr>
          <p:cNvPr id="8" name="Text 6"/>
          <p:cNvSpPr/>
          <p:nvPr/>
        </p:nvSpPr>
        <p:spPr>
          <a:xfrm>
            <a:off x="2011680" y="914400"/>
            <a:ext cx="9537192" cy="457200"/>
          </a:xfrm>
          <a:prstGeom prst="rect">
            <a:avLst/>
          </a:prstGeom>
          <a:noFill/>
          <a:ln/>
        </p:spPr>
        <p:txBody>
          <a:bodyPr wrap="square" lIns="0" tIns="0" rIns="0" bIns="0" rtlCol="0" anchor="ctr"/>
          <a:lstStyle/>
          <a:p>
            <a:pPr marL="0" indent="0">
              <a:buNone/>
            </a:pPr>
            <a:r>
              <a:rPr lang="en-US" sz="1050" dirty="0">
                <a:solidFill>
                  <a:srgbClr val="1A3D50"/>
                </a:solidFill>
                <a:latin typeface="Calibri" pitchFamily="34" charset="0"/>
                <a:ea typeface="Calibri" pitchFamily="34" charset="-122"/>
                <a:cs typeface="Calibri" pitchFamily="34" charset="-120"/>
              </a:rPr>
              <a:t>The community bears responsibility for its most vulnerable members first. The dashboard shows who is being left behind — shalom names that as a community failure, not just a policy failure.</a:t>
            </a:r>
            <a:endParaRPr lang="en-US" sz="1050" dirty="0"/>
          </a:p>
        </p:txBody>
      </p:sp>
      <p:sp>
        <p:nvSpPr>
          <p:cNvPr id="9" name="Shape 7"/>
          <p:cNvSpPr/>
          <p:nvPr/>
        </p:nvSpPr>
        <p:spPr>
          <a:xfrm>
            <a:off x="457200" y="1481328"/>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0" name="Shape 8"/>
          <p:cNvSpPr/>
          <p:nvPr/>
        </p:nvSpPr>
        <p:spPr>
          <a:xfrm>
            <a:off x="457200" y="1481328"/>
            <a:ext cx="64008" cy="2194560"/>
          </a:xfrm>
          <a:prstGeom prst="rect">
            <a:avLst/>
          </a:prstGeom>
          <a:solidFill>
            <a:srgbClr val="B86010"/>
          </a:solidFill>
          <a:ln w="12700">
            <a:solidFill>
              <a:srgbClr val="B86010"/>
            </a:solidFill>
            <a:prstDash val="solid"/>
          </a:ln>
        </p:spPr>
        <p:txBody>
          <a:bodyPr/>
          <a:lstStyle/>
          <a:p>
            <a:endParaRPr lang="en-US"/>
          </a:p>
        </p:txBody>
      </p:sp>
      <p:sp>
        <p:nvSpPr>
          <p:cNvPr id="11" name="Shape 9"/>
          <p:cNvSpPr/>
          <p:nvPr/>
        </p:nvSpPr>
        <p:spPr>
          <a:xfrm>
            <a:off x="640080" y="1664208"/>
            <a:ext cx="402336" cy="402336"/>
          </a:xfrm>
          <a:prstGeom prst="ellipse">
            <a:avLst/>
          </a:prstGeom>
          <a:solidFill>
            <a:srgbClr val="B86010"/>
          </a:solidFill>
          <a:ln w="12700">
            <a:solidFill>
              <a:srgbClr val="B86010"/>
            </a:solidFill>
            <a:prstDash val="solid"/>
          </a:ln>
        </p:spPr>
        <p:txBody>
          <a:bodyPr/>
          <a:lstStyle/>
          <a:p>
            <a:endParaRPr lang="en-US"/>
          </a:p>
        </p:txBody>
      </p:sp>
      <p:pic>
        <p:nvPicPr>
          <p:cNvPr id="12" name="Image 0" descr="preencoded.png"/>
          <p:cNvPicPr>
            <a:picLocks noChangeAspect="1"/>
          </p:cNvPicPr>
          <p:nvPr/>
        </p:nvPicPr>
        <p:blipFill>
          <a:blip r:embed="rId3"/>
          <a:stretch>
            <a:fillRect/>
          </a:stretch>
        </p:blipFill>
        <p:spPr>
          <a:xfrm>
            <a:off x="704088" y="1728216"/>
            <a:ext cx="274320" cy="274320"/>
          </a:xfrm>
          <a:prstGeom prst="rect">
            <a:avLst/>
          </a:prstGeom>
        </p:spPr>
      </p:pic>
      <p:sp>
        <p:nvSpPr>
          <p:cNvPr id="13" name="Text 10"/>
          <p:cNvSpPr/>
          <p:nvPr/>
        </p:nvSpPr>
        <p:spPr>
          <a:xfrm>
            <a:off x="1207008" y="1664208"/>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Close the literacy gap actively</a:t>
            </a:r>
            <a:endParaRPr lang="en-US" sz="1300" dirty="0"/>
          </a:p>
        </p:txBody>
      </p:sp>
      <p:sp>
        <p:nvSpPr>
          <p:cNvPr id="14" name="Text 11"/>
          <p:cNvSpPr/>
          <p:nvPr/>
        </p:nvSpPr>
        <p:spPr>
          <a:xfrm>
            <a:off x="621792" y="2103120"/>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Churches, civic organizations, community groups — teach people to read the economy honestly. Economic literacy is a form of care for the vulnerable. If people can't evaluate what they're being told, they can't protect themselves or their neighbors.</a:t>
            </a:r>
            <a:endParaRPr lang="en-US" sz="1000" dirty="0"/>
          </a:p>
        </p:txBody>
      </p:sp>
      <p:sp>
        <p:nvSpPr>
          <p:cNvPr id="15" name="Shape 12"/>
          <p:cNvSpPr/>
          <p:nvPr/>
        </p:nvSpPr>
        <p:spPr>
          <a:xfrm>
            <a:off x="6089904" y="1481328"/>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6" name="Shape 13"/>
          <p:cNvSpPr/>
          <p:nvPr/>
        </p:nvSpPr>
        <p:spPr>
          <a:xfrm>
            <a:off x="6089904" y="1481328"/>
            <a:ext cx="64008" cy="2194560"/>
          </a:xfrm>
          <a:prstGeom prst="rect">
            <a:avLst/>
          </a:prstGeom>
          <a:solidFill>
            <a:srgbClr val="B86010"/>
          </a:solidFill>
          <a:ln w="12700">
            <a:solidFill>
              <a:srgbClr val="B86010"/>
            </a:solidFill>
            <a:prstDash val="solid"/>
          </a:ln>
        </p:spPr>
        <p:txBody>
          <a:bodyPr/>
          <a:lstStyle/>
          <a:p>
            <a:endParaRPr lang="en-US"/>
          </a:p>
        </p:txBody>
      </p:sp>
      <p:sp>
        <p:nvSpPr>
          <p:cNvPr id="17" name="Shape 14"/>
          <p:cNvSpPr/>
          <p:nvPr/>
        </p:nvSpPr>
        <p:spPr>
          <a:xfrm>
            <a:off x="6272784" y="1664208"/>
            <a:ext cx="402336" cy="402336"/>
          </a:xfrm>
          <a:prstGeom prst="ellipse">
            <a:avLst/>
          </a:prstGeom>
          <a:solidFill>
            <a:srgbClr val="B86010"/>
          </a:solidFill>
          <a:ln w="12700">
            <a:solidFill>
              <a:srgbClr val="B86010"/>
            </a:solidFill>
            <a:prstDash val="solid"/>
          </a:ln>
        </p:spPr>
        <p:txBody>
          <a:bodyPr/>
          <a:lstStyle/>
          <a:p>
            <a:endParaRPr lang="en-US"/>
          </a:p>
        </p:txBody>
      </p:sp>
      <p:pic>
        <p:nvPicPr>
          <p:cNvPr id="18" name="Image 1" descr="preencoded.png"/>
          <p:cNvPicPr>
            <a:picLocks noChangeAspect="1"/>
          </p:cNvPicPr>
          <p:nvPr/>
        </p:nvPicPr>
        <p:blipFill>
          <a:blip r:embed="rId3"/>
          <a:stretch>
            <a:fillRect/>
          </a:stretch>
        </p:blipFill>
        <p:spPr>
          <a:xfrm>
            <a:off x="6336792" y="1728216"/>
            <a:ext cx="274320" cy="274320"/>
          </a:xfrm>
          <a:prstGeom prst="rect">
            <a:avLst/>
          </a:prstGeom>
        </p:spPr>
      </p:pic>
      <p:sp>
        <p:nvSpPr>
          <p:cNvPr id="19" name="Text 15"/>
          <p:cNvSpPr/>
          <p:nvPr/>
        </p:nvSpPr>
        <p:spPr>
          <a:xfrm>
            <a:off x="6839712" y="1664208"/>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Advocate for local housing supply</a:t>
            </a:r>
            <a:endParaRPr lang="en-US" sz="1300" dirty="0"/>
          </a:p>
        </p:txBody>
      </p:sp>
      <p:sp>
        <p:nvSpPr>
          <p:cNvPr id="20" name="Text 16"/>
          <p:cNvSpPr/>
          <p:nvPr/>
        </p:nvSpPr>
        <p:spPr>
          <a:xfrm>
            <a:off x="6254496" y="2103120"/>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Zoning decisions are made locally. The national housing crisis is assembled from thousands of local 'not in my backyard' decisions. Community institutions have both standing and obligation to push for housing that the least of us can afford.</a:t>
            </a:r>
            <a:endParaRPr lang="en-US" sz="1000" dirty="0"/>
          </a:p>
        </p:txBody>
      </p:sp>
      <p:sp>
        <p:nvSpPr>
          <p:cNvPr id="21" name="Shape 17"/>
          <p:cNvSpPr/>
          <p:nvPr/>
        </p:nvSpPr>
        <p:spPr>
          <a:xfrm>
            <a:off x="457200" y="3792931"/>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2" name="Shape 18"/>
          <p:cNvSpPr/>
          <p:nvPr/>
        </p:nvSpPr>
        <p:spPr>
          <a:xfrm>
            <a:off x="457200" y="3792931"/>
            <a:ext cx="64008" cy="2194560"/>
          </a:xfrm>
          <a:prstGeom prst="rect">
            <a:avLst/>
          </a:prstGeom>
          <a:solidFill>
            <a:srgbClr val="B86010"/>
          </a:solidFill>
          <a:ln w="12700">
            <a:solidFill>
              <a:srgbClr val="B86010"/>
            </a:solidFill>
            <a:prstDash val="solid"/>
          </a:ln>
        </p:spPr>
        <p:txBody>
          <a:bodyPr/>
          <a:lstStyle/>
          <a:p>
            <a:endParaRPr lang="en-US"/>
          </a:p>
        </p:txBody>
      </p:sp>
      <p:sp>
        <p:nvSpPr>
          <p:cNvPr id="23" name="Shape 19"/>
          <p:cNvSpPr/>
          <p:nvPr/>
        </p:nvSpPr>
        <p:spPr>
          <a:xfrm>
            <a:off x="640080" y="3975811"/>
            <a:ext cx="402336" cy="402336"/>
          </a:xfrm>
          <a:prstGeom prst="ellipse">
            <a:avLst/>
          </a:prstGeom>
          <a:solidFill>
            <a:srgbClr val="B86010"/>
          </a:solidFill>
          <a:ln w="12700">
            <a:solidFill>
              <a:srgbClr val="B86010"/>
            </a:solidFill>
            <a:prstDash val="solid"/>
          </a:ln>
        </p:spPr>
        <p:txBody>
          <a:bodyPr/>
          <a:lstStyle/>
          <a:p>
            <a:endParaRPr lang="en-US"/>
          </a:p>
        </p:txBody>
      </p:sp>
      <p:pic>
        <p:nvPicPr>
          <p:cNvPr id="24" name="Image 2" descr="preencoded.png"/>
          <p:cNvPicPr>
            <a:picLocks noChangeAspect="1"/>
          </p:cNvPicPr>
          <p:nvPr/>
        </p:nvPicPr>
        <p:blipFill>
          <a:blip r:embed="rId3"/>
          <a:stretch>
            <a:fillRect/>
          </a:stretch>
        </p:blipFill>
        <p:spPr>
          <a:xfrm>
            <a:off x="704088" y="4039819"/>
            <a:ext cx="274320" cy="274320"/>
          </a:xfrm>
          <a:prstGeom prst="rect">
            <a:avLst/>
          </a:prstGeom>
        </p:spPr>
      </p:pic>
      <p:sp>
        <p:nvSpPr>
          <p:cNvPr id="25" name="Text 20"/>
          <p:cNvSpPr/>
          <p:nvPr/>
        </p:nvSpPr>
        <p:spPr>
          <a:xfrm>
            <a:off x="1207008" y="3975811"/>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Practice mutual aid — don't wait</a:t>
            </a:r>
            <a:endParaRPr lang="en-US" sz="1300" dirty="0"/>
          </a:p>
        </p:txBody>
      </p:sp>
      <p:sp>
        <p:nvSpPr>
          <p:cNvPr id="26" name="Text 21"/>
          <p:cNvSpPr/>
          <p:nvPr/>
        </p:nvSpPr>
        <p:spPr>
          <a:xfrm>
            <a:off x="621792" y="4414723"/>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Purchasing power is eroding. Real wages are negative. Communities can fill gaps now — food, housing assistance, shared resources — without waiting for policy to catch up. Shalom has always moved faster than legislation.</a:t>
            </a:r>
            <a:endParaRPr lang="en-US" sz="1000" dirty="0"/>
          </a:p>
        </p:txBody>
      </p:sp>
      <p:sp>
        <p:nvSpPr>
          <p:cNvPr id="27" name="Shape 22"/>
          <p:cNvSpPr/>
          <p:nvPr/>
        </p:nvSpPr>
        <p:spPr>
          <a:xfrm>
            <a:off x="6089904" y="3792931"/>
            <a:ext cx="5486400" cy="2194560"/>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8" name="Shape 23"/>
          <p:cNvSpPr/>
          <p:nvPr/>
        </p:nvSpPr>
        <p:spPr>
          <a:xfrm>
            <a:off x="6089904" y="3792931"/>
            <a:ext cx="64008" cy="2194560"/>
          </a:xfrm>
          <a:prstGeom prst="rect">
            <a:avLst/>
          </a:prstGeom>
          <a:solidFill>
            <a:srgbClr val="B86010"/>
          </a:solidFill>
          <a:ln w="12700">
            <a:solidFill>
              <a:srgbClr val="B86010"/>
            </a:solidFill>
            <a:prstDash val="solid"/>
          </a:ln>
        </p:spPr>
        <p:txBody>
          <a:bodyPr/>
          <a:lstStyle/>
          <a:p>
            <a:endParaRPr lang="en-US"/>
          </a:p>
        </p:txBody>
      </p:sp>
      <p:sp>
        <p:nvSpPr>
          <p:cNvPr id="29" name="Shape 24"/>
          <p:cNvSpPr/>
          <p:nvPr/>
        </p:nvSpPr>
        <p:spPr>
          <a:xfrm>
            <a:off x="6272784" y="3975811"/>
            <a:ext cx="402336" cy="402336"/>
          </a:xfrm>
          <a:prstGeom prst="ellipse">
            <a:avLst/>
          </a:prstGeom>
          <a:solidFill>
            <a:srgbClr val="B86010"/>
          </a:solidFill>
          <a:ln w="12700">
            <a:solidFill>
              <a:srgbClr val="B86010"/>
            </a:solidFill>
            <a:prstDash val="solid"/>
          </a:ln>
        </p:spPr>
        <p:txBody>
          <a:bodyPr/>
          <a:lstStyle/>
          <a:p>
            <a:endParaRPr lang="en-US"/>
          </a:p>
        </p:txBody>
      </p:sp>
      <p:pic>
        <p:nvPicPr>
          <p:cNvPr id="30" name="Image 3" descr="preencoded.png"/>
          <p:cNvPicPr>
            <a:picLocks noChangeAspect="1"/>
          </p:cNvPicPr>
          <p:nvPr/>
        </p:nvPicPr>
        <p:blipFill>
          <a:blip r:embed="rId3"/>
          <a:stretch>
            <a:fillRect/>
          </a:stretch>
        </p:blipFill>
        <p:spPr>
          <a:xfrm>
            <a:off x="6336792" y="4039819"/>
            <a:ext cx="274320" cy="274320"/>
          </a:xfrm>
          <a:prstGeom prst="rect">
            <a:avLst/>
          </a:prstGeom>
        </p:spPr>
      </p:pic>
      <p:sp>
        <p:nvSpPr>
          <p:cNvPr id="31" name="Text 25"/>
          <p:cNvSpPr/>
          <p:nvPr/>
        </p:nvSpPr>
        <p:spPr>
          <a:xfrm>
            <a:off x="6839712" y="3975811"/>
            <a:ext cx="4608576" cy="365760"/>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Hold local officials to structural indicators</a:t>
            </a:r>
            <a:endParaRPr lang="en-US" sz="1300" dirty="0"/>
          </a:p>
        </p:txBody>
      </p:sp>
      <p:sp>
        <p:nvSpPr>
          <p:cNvPr id="32" name="Text 26"/>
          <p:cNvSpPr/>
          <p:nvPr/>
        </p:nvSpPr>
        <p:spPr>
          <a:xfrm>
            <a:off x="6254496" y="4414723"/>
            <a:ext cx="5212080" cy="1463040"/>
          </a:xfrm>
          <a:prstGeom prst="rect">
            <a:avLst/>
          </a:prstGeom>
          <a:noFill/>
          <a:ln/>
        </p:spPr>
        <p:txBody>
          <a:bodyPr wrap="square" lIns="0" tIns="0" rIns="0" bIns="0" rtlCol="0" anchor="ctr"/>
          <a:lstStyle/>
          <a:p>
            <a:pPr marL="0" indent="0">
              <a:buNone/>
            </a:pPr>
            <a:r>
              <a:rPr lang="en-US" sz="1000" dirty="0">
                <a:solidFill>
                  <a:srgbClr val="555550"/>
                </a:solidFill>
                <a:latin typeface="Calibri" pitchFamily="34" charset="0"/>
                <a:ea typeface="Calibri" pitchFamily="34" charset="-122"/>
                <a:cs typeface="Calibri" pitchFamily="34" charset="-120"/>
              </a:rPr>
              <a:t>Not the headline number. Not the slogan. The actual affordability ratio, the actual wage data, the actual housing access in your zip code. Community accountability starts before it reaches Washington.</a:t>
            </a:r>
            <a:endParaRPr lang="en-US" sz="1000" dirty="0"/>
          </a:p>
        </p:txBody>
      </p:sp>
      <p:sp>
        <p:nvSpPr>
          <p:cNvPr id="33" name="Text 27"/>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4">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WHAT NEEDS TO BE DONE — LEVEL 3</a:t>
            </a:r>
            <a:endParaRPr lang="en-US" sz="850" dirty="0"/>
          </a:p>
        </p:txBody>
      </p:sp>
      <p:sp>
        <p:nvSpPr>
          <p:cNvPr id="3" name="Shape 1"/>
          <p:cNvSpPr/>
          <p:nvPr/>
        </p:nvSpPr>
        <p:spPr>
          <a:xfrm>
            <a:off x="457200" y="347472"/>
            <a:ext cx="54864" cy="640080"/>
          </a:xfrm>
          <a:prstGeom prst="rect">
            <a:avLst/>
          </a:prstGeom>
          <a:solidFill>
            <a:srgbClr val="B83030"/>
          </a:solidFill>
          <a:ln w="12700">
            <a:solidFill>
              <a:srgbClr val="B83030"/>
            </a:solidFill>
            <a:prstDash val="solid"/>
          </a:ln>
        </p:spPr>
        <p:txBody>
          <a:bodyPr/>
          <a:lstStyle/>
          <a:p>
            <a:endParaRPr lang="en-US"/>
          </a:p>
        </p:txBody>
      </p:sp>
      <p:sp>
        <p:nvSpPr>
          <p:cNvPr id="4" name="Text 2"/>
          <p:cNvSpPr/>
          <p:nvPr/>
        </p:nvSpPr>
        <p:spPr>
          <a:xfrm>
            <a:off x="621792" y="384048"/>
            <a:ext cx="11109960" cy="475488"/>
          </a:xfrm>
          <a:prstGeom prst="rect">
            <a:avLst/>
          </a:prstGeom>
          <a:noFill/>
          <a:ln/>
        </p:spPr>
        <p:txBody>
          <a:bodyPr wrap="square" lIns="0" tIns="0" rIns="0" bIns="0" rtlCol="0" anchor="ctr"/>
          <a:lstStyle/>
          <a:p>
            <a:pPr marL="0" indent="0">
              <a:buNone/>
            </a:pPr>
            <a:r>
              <a:rPr lang="en-US" sz="2600" b="1" dirty="0">
                <a:solidFill>
                  <a:srgbClr val="B83030"/>
                </a:solidFill>
                <a:latin typeface="Georgia" pitchFamily="34" charset="0"/>
                <a:ea typeface="Georgia" pitchFamily="34" charset="-122"/>
                <a:cs typeface="Georgia" pitchFamily="34" charset="-120"/>
              </a:rPr>
              <a:t>The Policy: What Structural Change Requires</a:t>
            </a:r>
            <a:endParaRPr lang="en-US" sz="2600" dirty="0"/>
          </a:p>
        </p:txBody>
      </p:sp>
      <p:sp>
        <p:nvSpPr>
          <p:cNvPr id="5" name="Shape 3"/>
          <p:cNvSpPr/>
          <p:nvPr/>
        </p:nvSpPr>
        <p:spPr>
          <a:xfrm>
            <a:off x="457200" y="822960"/>
            <a:ext cx="11274552" cy="0"/>
          </a:xfrm>
          <a:prstGeom prst="line">
            <a:avLst/>
          </a:prstGeom>
          <a:noFill/>
          <a:ln w="12700">
            <a:solidFill>
              <a:srgbClr val="D8D4CC"/>
            </a:solidFill>
            <a:prstDash val="solid"/>
          </a:ln>
        </p:spPr>
        <p:txBody>
          <a:bodyPr/>
          <a:lstStyle/>
          <a:p>
            <a:endParaRPr lang="en-US"/>
          </a:p>
        </p:txBody>
      </p:sp>
      <p:sp>
        <p:nvSpPr>
          <p:cNvPr id="6" name="Shape 4"/>
          <p:cNvSpPr/>
          <p:nvPr/>
        </p:nvSpPr>
        <p:spPr>
          <a:xfrm>
            <a:off x="457200" y="914400"/>
            <a:ext cx="11274552" cy="566928"/>
          </a:xfrm>
          <a:prstGeom prst="rect">
            <a:avLst/>
          </a:prstGeom>
          <a:solidFill>
            <a:srgbClr val="EBF4F8"/>
          </a:solidFill>
          <a:ln w="6350">
            <a:solidFill>
              <a:srgbClr val="2C5F7A"/>
            </a:solidFill>
            <a:prstDash val="solid"/>
          </a:ln>
        </p:spPr>
        <p:txBody>
          <a:bodyPr/>
          <a:lstStyle/>
          <a:p>
            <a:endParaRPr lang="en-US"/>
          </a:p>
        </p:txBody>
      </p:sp>
      <p:sp>
        <p:nvSpPr>
          <p:cNvPr id="7" name="Text 5"/>
          <p:cNvSpPr/>
          <p:nvPr/>
        </p:nvSpPr>
        <p:spPr>
          <a:xfrm>
            <a:off x="640080" y="914400"/>
            <a:ext cx="1371600" cy="566928"/>
          </a:xfrm>
          <a:prstGeom prst="rect">
            <a:avLst/>
          </a:prstGeom>
          <a:noFill/>
          <a:ln/>
        </p:spPr>
        <p:txBody>
          <a:bodyPr wrap="square" lIns="0" tIns="0" rIns="0" bIns="0" rtlCol="0" anchor="ctr"/>
          <a:lstStyle/>
          <a:p>
            <a:pPr marL="0" indent="0">
              <a:buNone/>
            </a:pPr>
            <a:r>
              <a:rPr lang="en-US" sz="1000" b="1" i="1" dirty="0">
                <a:solidFill>
                  <a:srgbClr val="2C5F7A"/>
                </a:solidFill>
                <a:latin typeface="Calibri" pitchFamily="34" charset="0"/>
                <a:ea typeface="Calibri" pitchFamily="34" charset="-122"/>
                <a:cs typeface="Calibri" pitchFamily="34" charset="-120"/>
              </a:rPr>
              <a:t>Shalom calls for: </a:t>
            </a:r>
            <a:endParaRPr lang="en-US" sz="1000" dirty="0"/>
          </a:p>
        </p:txBody>
      </p:sp>
      <p:sp>
        <p:nvSpPr>
          <p:cNvPr id="8" name="Text 6"/>
          <p:cNvSpPr/>
          <p:nvPr/>
        </p:nvSpPr>
        <p:spPr>
          <a:xfrm>
            <a:off x="2011680" y="914400"/>
            <a:ext cx="9537192" cy="566928"/>
          </a:xfrm>
          <a:prstGeom prst="rect">
            <a:avLst/>
          </a:prstGeom>
          <a:noFill/>
          <a:ln/>
        </p:spPr>
        <p:txBody>
          <a:bodyPr wrap="square" lIns="0" tIns="0" rIns="0" bIns="0" rtlCol="0" anchor="ctr"/>
          <a:lstStyle/>
          <a:p>
            <a:pPr marL="0" indent="0">
              <a:buNone/>
            </a:pPr>
            <a:r>
              <a:rPr lang="en-US" sz="950" dirty="0">
                <a:solidFill>
                  <a:srgbClr val="1A3D50"/>
                </a:solidFill>
                <a:latin typeface="Calibri" pitchFamily="34" charset="0"/>
                <a:ea typeface="Calibri" pitchFamily="34" charset="-122"/>
                <a:cs typeface="Calibri" pitchFamily="34" charset="-120"/>
              </a:rPr>
              <a:t>Systems ordered toward the flourishing of the least, not the accumulation of the most. Empire optimizes for concentration. Shalom distributes.</a:t>
            </a:r>
            <a:endParaRPr lang="en-US" sz="950" dirty="0"/>
          </a:p>
          <a:p>
            <a:pPr marL="0" indent="0">
              <a:buNone/>
            </a:pPr>
            <a:r>
              <a:rPr lang="en-US" sz="950" dirty="0">
                <a:solidFill>
                  <a:srgbClr val="1A3D50"/>
                </a:solidFill>
                <a:latin typeface="Calibri" pitchFamily="34" charset="0"/>
                <a:ea typeface="Calibri" pitchFamily="34" charset="-122"/>
                <a:cs typeface="Calibri" pitchFamily="34" charset="-120"/>
              </a:rPr>
              <a:t> Honest caveat: several required responses are politically nearly impossible right now. Naming that isn't defeatism — it's accuracy.</a:t>
            </a:r>
            <a:endParaRPr lang="en-US" sz="950" dirty="0"/>
          </a:p>
        </p:txBody>
      </p:sp>
      <p:sp>
        <p:nvSpPr>
          <p:cNvPr id="9" name="Shape 7"/>
          <p:cNvSpPr/>
          <p:nvPr/>
        </p:nvSpPr>
        <p:spPr>
          <a:xfrm>
            <a:off x="457200" y="1572768"/>
            <a:ext cx="3657600" cy="199339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0" name="Shape 8"/>
          <p:cNvSpPr/>
          <p:nvPr/>
        </p:nvSpPr>
        <p:spPr>
          <a:xfrm>
            <a:off x="457200" y="1572768"/>
            <a:ext cx="64008" cy="1993392"/>
          </a:xfrm>
          <a:prstGeom prst="rect">
            <a:avLst/>
          </a:prstGeom>
          <a:solidFill>
            <a:srgbClr val="B83030"/>
          </a:solidFill>
          <a:ln w="12700">
            <a:solidFill>
              <a:srgbClr val="B83030"/>
            </a:solidFill>
            <a:prstDash val="solid"/>
          </a:ln>
        </p:spPr>
        <p:txBody>
          <a:bodyPr/>
          <a:lstStyle/>
          <a:p>
            <a:endParaRPr lang="en-US"/>
          </a:p>
        </p:txBody>
      </p:sp>
      <p:sp>
        <p:nvSpPr>
          <p:cNvPr id="11" name="Shape 9"/>
          <p:cNvSpPr/>
          <p:nvPr/>
        </p:nvSpPr>
        <p:spPr>
          <a:xfrm>
            <a:off x="621792" y="1682496"/>
            <a:ext cx="1005840" cy="237744"/>
          </a:xfrm>
          <a:prstGeom prst="rect">
            <a:avLst/>
          </a:prstGeom>
          <a:solidFill>
            <a:srgbClr val="FDF2F2"/>
          </a:solidFill>
          <a:ln w="5080">
            <a:solidFill>
              <a:srgbClr val="B83030"/>
            </a:solidFill>
            <a:prstDash val="solid"/>
          </a:ln>
        </p:spPr>
        <p:txBody>
          <a:bodyPr/>
          <a:lstStyle/>
          <a:p>
            <a:endParaRPr lang="en-US"/>
          </a:p>
        </p:txBody>
      </p:sp>
      <p:sp>
        <p:nvSpPr>
          <p:cNvPr id="12" name="Text 10"/>
          <p:cNvSpPr/>
          <p:nvPr/>
        </p:nvSpPr>
        <p:spPr>
          <a:xfrm>
            <a:off x="621792" y="1682496"/>
            <a:ext cx="1005840" cy="237744"/>
          </a:xfrm>
          <a:prstGeom prst="rect">
            <a:avLst/>
          </a:prstGeom>
          <a:noFill/>
          <a:ln/>
        </p:spPr>
        <p:txBody>
          <a:bodyPr wrap="square" lIns="0" tIns="0" rIns="0" bIns="0" rtlCol="0" anchor="ctr"/>
          <a:lstStyle/>
          <a:p>
            <a:pPr marL="0" indent="0" algn="ctr">
              <a:buNone/>
            </a:pPr>
            <a:r>
              <a:rPr lang="en-US" sz="800" b="1" kern="0" spc="200" dirty="0">
                <a:solidFill>
                  <a:srgbClr val="B83030"/>
                </a:solidFill>
                <a:latin typeface="Calibri" pitchFamily="34" charset="0"/>
                <a:ea typeface="Calibri" pitchFamily="34" charset="-122"/>
                <a:cs typeface="Calibri" pitchFamily="34" charset="-120"/>
              </a:rPr>
              <a:t>DEBT</a:t>
            </a:r>
            <a:endParaRPr lang="en-US" sz="800" dirty="0"/>
          </a:p>
        </p:txBody>
      </p:sp>
      <p:sp>
        <p:nvSpPr>
          <p:cNvPr id="13" name="Text 11"/>
          <p:cNvSpPr/>
          <p:nvPr/>
        </p:nvSpPr>
        <p:spPr>
          <a:xfrm>
            <a:off x="621792" y="1975104"/>
            <a:ext cx="3383280" cy="384048"/>
          </a:xfrm>
          <a:prstGeom prst="rect">
            <a:avLst/>
          </a:prstGeom>
          <a:noFill/>
          <a:ln/>
        </p:spPr>
        <p:txBody>
          <a:bodyPr wrap="square" lIns="0" tIns="0" rIns="0" bIns="0" rtlCol="0" anchor="ctr"/>
          <a:lstStyle/>
          <a:p>
            <a:pPr marL="0" indent="0">
              <a:buNone/>
            </a:pPr>
            <a:r>
              <a:rPr lang="en-US" sz="1200" b="1" dirty="0">
                <a:solidFill>
                  <a:srgbClr val="1A1A18"/>
                </a:solidFill>
                <a:latin typeface="Georgia" pitchFamily="34" charset="0"/>
                <a:ea typeface="Georgia" pitchFamily="34" charset="-122"/>
                <a:cs typeface="Georgia" pitchFamily="34" charset="-120"/>
              </a:rPr>
              <a:t>Treat debt as generational equity</a:t>
            </a:r>
            <a:endParaRPr lang="en-US" sz="1200" dirty="0"/>
          </a:p>
        </p:txBody>
      </p:sp>
      <p:sp>
        <p:nvSpPr>
          <p:cNvPr id="14" name="Text 12"/>
          <p:cNvSpPr/>
          <p:nvPr/>
        </p:nvSpPr>
        <p:spPr>
          <a:xfrm>
            <a:off x="621792" y="2377440"/>
            <a:ext cx="3383280" cy="1078992"/>
          </a:xfrm>
          <a:prstGeom prst="rect">
            <a:avLst/>
          </a:prstGeom>
          <a:noFill/>
          <a:ln/>
        </p:spPr>
        <p:txBody>
          <a:bodyPr wrap="square" lIns="0" tIns="0" rIns="0" bIns="0" rtlCol="0" anchor="ctr"/>
          <a:lstStyle/>
          <a:p>
            <a:pPr marL="0" indent="0">
              <a:buNone/>
            </a:pPr>
            <a:r>
              <a:rPr lang="en-US" sz="950" dirty="0">
                <a:solidFill>
                  <a:srgbClr val="555550"/>
                </a:solidFill>
                <a:latin typeface="Calibri" pitchFamily="34" charset="0"/>
                <a:ea typeface="Calibri" pitchFamily="34" charset="-122"/>
                <a:cs typeface="Calibri" pitchFamily="34" charset="-120"/>
              </a:rPr>
              <a:t>The current trajectory steals from people not yet born. Shalom doesn't do that. Required: a bipartisan fiscal framework that names the debt as a moral obligation, not a partisan football.</a:t>
            </a:r>
            <a:endParaRPr lang="en-US" sz="950" dirty="0"/>
          </a:p>
        </p:txBody>
      </p:sp>
      <p:sp>
        <p:nvSpPr>
          <p:cNvPr id="15" name="Shape 13"/>
          <p:cNvSpPr/>
          <p:nvPr/>
        </p:nvSpPr>
        <p:spPr>
          <a:xfrm>
            <a:off x="4251960" y="1572768"/>
            <a:ext cx="3657600" cy="199339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6" name="Shape 14"/>
          <p:cNvSpPr/>
          <p:nvPr/>
        </p:nvSpPr>
        <p:spPr>
          <a:xfrm>
            <a:off x="4251960" y="1572768"/>
            <a:ext cx="64008" cy="1993392"/>
          </a:xfrm>
          <a:prstGeom prst="rect">
            <a:avLst/>
          </a:prstGeom>
          <a:solidFill>
            <a:srgbClr val="B83030"/>
          </a:solidFill>
          <a:ln w="12700">
            <a:solidFill>
              <a:srgbClr val="B83030"/>
            </a:solidFill>
            <a:prstDash val="solid"/>
          </a:ln>
        </p:spPr>
        <p:txBody>
          <a:bodyPr/>
          <a:lstStyle/>
          <a:p>
            <a:endParaRPr lang="en-US"/>
          </a:p>
        </p:txBody>
      </p:sp>
      <p:sp>
        <p:nvSpPr>
          <p:cNvPr id="17" name="Shape 15"/>
          <p:cNvSpPr/>
          <p:nvPr/>
        </p:nvSpPr>
        <p:spPr>
          <a:xfrm>
            <a:off x="4416552" y="1682496"/>
            <a:ext cx="1005840" cy="237744"/>
          </a:xfrm>
          <a:prstGeom prst="rect">
            <a:avLst/>
          </a:prstGeom>
          <a:solidFill>
            <a:srgbClr val="FDF2F2"/>
          </a:solidFill>
          <a:ln w="5080">
            <a:solidFill>
              <a:srgbClr val="B83030"/>
            </a:solidFill>
            <a:prstDash val="solid"/>
          </a:ln>
        </p:spPr>
        <p:txBody>
          <a:bodyPr/>
          <a:lstStyle/>
          <a:p>
            <a:endParaRPr lang="en-US"/>
          </a:p>
        </p:txBody>
      </p:sp>
      <p:sp>
        <p:nvSpPr>
          <p:cNvPr id="18" name="Text 16"/>
          <p:cNvSpPr/>
          <p:nvPr/>
        </p:nvSpPr>
        <p:spPr>
          <a:xfrm>
            <a:off x="4416552" y="1682496"/>
            <a:ext cx="1005840" cy="237744"/>
          </a:xfrm>
          <a:prstGeom prst="rect">
            <a:avLst/>
          </a:prstGeom>
          <a:noFill/>
          <a:ln/>
        </p:spPr>
        <p:txBody>
          <a:bodyPr wrap="square" lIns="0" tIns="0" rIns="0" bIns="0" rtlCol="0" anchor="ctr"/>
          <a:lstStyle/>
          <a:p>
            <a:pPr marL="0" indent="0" algn="ctr">
              <a:buNone/>
            </a:pPr>
            <a:r>
              <a:rPr lang="en-US" sz="800" b="1" kern="0" spc="200" dirty="0">
                <a:solidFill>
                  <a:srgbClr val="B83030"/>
                </a:solidFill>
                <a:latin typeface="Calibri" pitchFamily="34" charset="0"/>
                <a:ea typeface="Calibri" pitchFamily="34" charset="-122"/>
                <a:cs typeface="Calibri" pitchFamily="34" charset="-120"/>
              </a:rPr>
              <a:t>HOUSING</a:t>
            </a:r>
            <a:endParaRPr lang="en-US" sz="800" dirty="0"/>
          </a:p>
        </p:txBody>
      </p:sp>
      <p:sp>
        <p:nvSpPr>
          <p:cNvPr id="19" name="Text 17"/>
          <p:cNvSpPr/>
          <p:nvPr/>
        </p:nvSpPr>
        <p:spPr>
          <a:xfrm>
            <a:off x="4416552" y="1975104"/>
            <a:ext cx="3383280" cy="384048"/>
          </a:xfrm>
          <a:prstGeom prst="rect">
            <a:avLst/>
          </a:prstGeom>
          <a:noFill/>
          <a:ln/>
        </p:spPr>
        <p:txBody>
          <a:bodyPr wrap="square" lIns="0" tIns="0" rIns="0" bIns="0" rtlCol="0" anchor="ctr"/>
          <a:lstStyle/>
          <a:p>
            <a:pPr marL="0" indent="0">
              <a:buNone/>
            </a:pPr>
            <a:r>
              <a:rPr lang="en-US" sz="1200" b="1" dirty="0">
                <a:solidFill>
                  <a:srgbClr val="1A1A18"/>
                </a:solidFill>
                <a:latin typeface="Georgia" pitchFamily="34" charset="0"/>
                <a:ea typeface="Georgia" pitchFamily="34" charset="-122"/>
                <a:cs typeface="Georgia" pitchFamily="34" charset="-120"/>
              </a:rPr>
              <a:t>Aggressive supply-side reform</a:t>
            </a:r>
            <a:endParaRPr lang="en-US" sz="1200" dirty="0"/>
          </a:p>
        </p:txBody>
      </p:sp>
      <p:sp>
        <p:nvSpPr>
          <p:cNvPr id="20" name="Text 18"/>
          <p:cNvSpPr/>
          <p:nvPr/>
        </p:nvSpPr>
        <p:spPr>
          <a:xfrm>
            <a:off x="4416552" y="2377440"/>
            <a:ext cx="3383280" cy="1078992"/>
          </a:xfrm>
          <a:prstGeom prst="rect">
            <a:avLst/>
          </a:prstGeom>
          <a:noFill/>
          <a:ln/>
        </p:spPr>
        <p:txBody>
          <a:bodyPr wrap="square" lIns="0" tIns="0" rIns="0" bIns="0" rtlCol="0" anchor="ctr"/>
          <a:lstStyle/>
          <a:p>
            <a:pPr marL="0" indent="0">
              <a:buNone/>
            </a:pPr>
            <a:r>
              <a:rPr lang="en-US" sz="950" dirty="0">
                <a:solidFill>
                  <a:srgbClr val="555550"/>
                </a:solidFill>
                <a:latin typeface="Calibri" pitchFamily="34" charset="0"/>
                <a:ea typeface="Calibri" pitchFamily="34" charset="-122"/>
                <a:cs typeface="Calibri" pitchFamily="34" charset="-120"/>
              </a:rPr>
              <a:t>5.08× price-to-income is not a market outcome — it's a policy outcome. Zoning liberalization, public investment in affordable housing, removal of exclusionary barriers. This can be changed.</a:t>
            </a:r>
            <a:endParaRPr lang="en-US" sz="950" dirty="0"/>
          </a:p>
        </p:txBody>
      </p:sp>
      <p:sp>
        <p:nvSpPr>
          <p:cNvPr id="21" name="Shape 19"/>
          <p:cNvSpPr/>
          <p:nvPr/>
        </p:nvSpPr>
        <p:spPr>
          <a:xfrm>
            <a:off x="8046720" y="1572768"/>
            <a:ext cx="3657600" cy="199339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2" name="Shape 20"/>
          <p:cNvSpPr/>
          <p:nvPr/>
        </p:nvSpPr>
        <p:spPr>
          <a:xfrm>
            <a:off x="8046720" y="1572768"/>
            <a:ext cx="64008" cy="1993392"/>
          </a:xfrm>
          <a:prstGeom prst="rect">
            <a:avLst/>
          </a:prstGeom>
          <a:solidFill>
            <a:srgbClr val="B83030"/>
          </a:solidFill>
          <a:ln w="12700">
            <a:solidFill>
              <a:srgbClr val="B83030"/>
            </a:solidFill>
            <a:prstDash val="solid"/>
          </a:ln>
        </p:spPr>
        <p:txBody>
          <a:bodyPr/>
          <a:lstStyle/>
          <a:p>
            <a:endParaRPr lang="en-US"/>
          </a:p>
        </p:txBody>
      </p:sp>
      <p:sp>
        <p:nvSpPr>
          <p:cNvPr id="23" name="Shape 21"/>
          <p:cNvSpPr/>
          <p:nvPr/>
        </p:nvSpPr>
        <p:spPr>
          <a:xfrm>
            <a:off x="8211312" y="1682496"/>
            <a:ext cx="1005840" cy="237744"/>
          </a:xfrm>
          <a:prstGeom prst="rect">
            <a:avLst/>
          </a:prstGeom>
          <a:solidFill>
            <a:srgbClr val="FDF2F2"/>
          </a:solidFill>
          <a:ln w="5080">
            <a:solidFill>
              <a:srgbClr val="B83030"/>
            </a:solidFill>
            <a:prstDash val="solid"/>
          </a:ln>
        </p:spPr>
        <p:txBody>
          <a:bodyPr/>
          <a:lstStyle/>
          <a:p>
            <a:endParaRPr lang="en-US"/>
          </a:p>
        </p:txBody>
      </p:sp>
      <p:sp>
        <p:nvSpPr>
          <p:cNvPr id="24" name="Text 22"/>
          <p:cNvSpPr/>
          <p:nvPr/>
        </p:nvSpPr>
        <p:spPr>
          <a:xfrm>
            <a:off x="8211312" y="1682496"/>
            <a:ext cx="1005840" cy="237744"/>
          </a:xfrm>
          <a:prstGeom prst="rect">
            <a:avLst/>
          </a:prstGeom>
          <a:noFill/>
          <a:ln/>
        </p:spPr>
        <p:txBody>
          <a:bodyPr wrap="square" lIns="0" tIns="0" rIns="0" bIns="0" rtlCol="0" anchor="ctr"/>
          <a:lstStyle/>
          <a:p>
            <a:pPr marL="0" indent="0" algn="ctr">
              <a:buNone/>
            </a:pPr>
            <a:r>
              <a:rPr lang="en-US" sz="800" b="1" kern="0" spc="200" dirty="0">
                <a:solidFill>
                  <a:srgbClr val="B83030"/>
                </a:solidFill>
                <a:latin typeface="Calibri" pitchFamily="34" charset="0"/>
                <a:ea typeface="Calibri" pitchFamily="34" charset="-122"/>
                <a:cs typeface="Calibri" pitchFamily="34" charset="-120"/>
              </a:rPr>
              <a:t>INEQUALITY</a:t>
            </a:r>
            <a:endParaRPr lang="en-US" sz="800" dirty="0"/>
          </a:p>
        </p:txBody>
      </p:sp>
      <p:sp>
        <p:nvSpPr>
          <p:cNvPr id="25" name="Text 23"/>
          <p:cNvSpPr/>
          <p:nvPr/>
        </p:nvSpPr>
        <p:spPr>
          <a:xfrm>
            <a:off x="8211312" y="1975104"/>
            <a:ext cx="3383280" cy="384048"/>
          </a:xfrm>
          <a:prstGeom prst="rect">
            <a:avLst/>
          </a:prstGeom>
          <a:noFill/>
          <a:ln/>
        </p:spPr>
        <p:txBody>
          <a:bodyPr wrap="square" lIns="0" tIns="0" rIns="0" bIns="0" rtlCol="0" anchor="ctr"/>
          <a:lstStyle/>
          <a:p>
            <a:pPr marL="0" indent="0">
              <a:buNone/>
            </a:pPr>
            <a:r>
              <a:rPr lang="en-US" sz="1200" b="1" dirty="0">
                <a:solidFill>
                  <a:srgbClr val="1A1A18"/>
                </a:solidFill>
                <a:latin typeface="Georgia" pitchFamily="34" charset="0"/>
                <a:ea typeface="Georgia" pitchFamily="34" charset="-122"/>
                <a:cs typeface="Georgia" pitchFamily="34" charset="-120"/>
              </a:rPr>
              <a:t>Structural reform, not charity</a:t>
            </a:r>
            <a:endParaRPr lang="en-US" sz="1200" dirty="0"/>
          </a:p>
        </p:txBody>
      </p:sp>
      <p:sp>
        <p:nvSpPr>
          <p:cNvPr id="26" name="Text 24"/>
          <p:cNvSpPr/>
          <p:nvPr/>
        </p:nvSpPr>
        <p:spPr>
          <a:xfrm>
            <a:off x="8211312" y="2377440"/>
            <a:ext cx="3383280" cy="1078992"/>
          </a:xfrm>
          <a:prstGeom prst="rect">
            <a:avLst/>
          </a:prstGeom>
          <a:noFill/>
          <a:ln/>
        </p:spPr>
        <p:txBody>
          <a:bodyPr wrap="square" lIns="0" tIns="0" rIns="0" bIns="0" rtlCol="0" anchor="ctr"/>
          <a:lstStyle/>
          <a:p>
            <a:pPr marL="0" indent="0">
              <a:buNone/>
            </a:pPr>
            <a:r>
              <a:rPr lang="en-US" sz="950" dirty="0">
                <a:solidFill>
                  <a:srgbClr val="555550"/>
                </a:solidFill>
                <a:latin typeface="Calibri" pitchFamily="34" charset="0"/>
                <a:ea typeface="Calibri" pitchFamily="34" charset="-122"/>
                <a:cs typeface="Calibri" pitchFamily="34" charset="-120"/>
              </a:rPr>
              <a:t>A Gini of 0.49 is not inevitable — it is chosen. Tax policy that doesn't accelerate concentration. Labor policy that restores bargaining power. Investment in public goods that lift the bottom.</a:t>
            </a:r>
            <a:endParaRPr lang="en-US" sz="950" dirty="0"/>
          </a:p>
        </p:txBody>
      </p:sp>
      <p:sp>
        <p:nvSpPr>
          <p:cNvPr id="27" name="Shape 25"/>
          <p:cNvSpPr/>
          <p:nvPr/>
        </p:nvSpPr>
        <p:spPr>
          <a:xfrm>
            <a:off x="457200" y="3675888"/>
            <a:ext cx="3657600" cy="199339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8" name="Shape 26"/>
          <p:cNvSpPr/>
          <p:nvPr/>
        </p:nvSpPr>
        <p:spPr>
          <a:xfrm>
            <a:off x="457200" y="3675888"/>
            <a:ext cx="64008" cy="1993392"/>
          </a:xfrm>
          <a:prstGeom prst="rect">
            <a:avLst/>
          </a:prstGeom>
          <a:solidFill>
            <a:srgbClr val="B86010"/>
          </a:solidFill>
          <a:ln w="12700">
            <a:solidFill>
              <a:srgbClr val="B86010"/>
            </a:solidFill>
            <a:prstDash val="solid"/>
          </a:ln>
        </p:spPr>
        <p:txBody>
          <a:bodyPr/>
          <a:lstStyle/>
          <a:p>
            <a:endParaRPr lang="en-US"/>
          </a:p>
        </p:txBody>
      </p:sp>
      <p:sp>
        <p:nvSpPr>
          <p:cNvPr id="29" name="Shape 27"/>
          <p:cNvSpPr/>
          <p:nvPr/>
        </p:nvSpPr>
        <p:spPr>
          <a:xfrm>
            <a:off x="621792" y="3785616"/>
            <a:ext cx="1005840" cy="237744"/>
          </a:xfrm>
          <a:prstGeom prst="rect">
            <a:avLst/>
          </a:prstGeom>
          <a:solidFill>
            <a:srgbClr val="FEF6EC"/>
          </a:solidFill>
          <a:ln w="5080">
            <a:solidFill>
              <a:srgbClr val="B86010"/>
            </a:solidFill>
            <a:prstDash val="solid"/>
          </a:ln>
        </p:spPr>
        <p:txBody>
          <a:bodyPr/>
          <a:lstStyle/>
          <a:p>
            <a:endParaRPr lang="en-US"/>
          </a:p>
        </p:txBody>
      </p:sp>
      <p:sp>
        <p:nvSpPr>
          <p:cNvPr id="30" name="Text 28"/>
          <p:cNvSpPr/>
          <p:nvPr/>
        </p:nvSpPr>
        <p:spPr>
          <a:xfrm>
            <a:off x="621792" y="3785616"/>
            <a:ext cx="1005840" cy="237744"/>
          </a:xfrm>
          <a:prstGeom prst="rect">
            <a:avLst/>
          </a:prstGeom>
          <a:noFill/>
          <a:ln/>
        </p:spPr>
        <p:txBody>
          <a:bodyPr wrap="square" lIns="0" tIns="0" rIns="0" bIns="0" rtlCol="0" anchor="ctr"/>
          <a:lstStyle/>
          <a:p>
            <a:pPr marL="0" indent="0" algn="ctr">
              <a:buNone/>
            </a:pPr>
            <a:r>
              <a:rPr lang="en-US" sz="800" b="1" kern="0" spc="200" dirty="0">
                <a:solidFill>
                  <a:srgbClr val="B86010"/>
                </a:solidFill>
                <a:latin typeface="Calibri" pitchFamily="34" charset="0"/>
                <a:ea typeface="Calibri" pitchFamily="34" charset="-122"/>
                <a:cs typeface="Calibri" pitchFamily="34" charset="-120"/>
              </a:rPr>
              <a:t>INFLATION</a:t>
            </a:r>
            <a:endParaRPr lang="en-US" sz="800" dirty="0"/>
          </a:p>
        </p:txBody>
      </p:sp>
      <p:sp>
        <p:nvSpPr>
          <p:cNvPr id="31" name="Text 29"/>
          <p:cNvSpPr/>
          <p:nvPr/>
        </p:nvSpPr>
        <p:spPr>
          <a:xfrm>
            <a:off x="621792" y="4078224"/>
            <a:ext cx="3383280" cy="384048"/>
          </a:xfrm>
          <a:prstGeom prst="rect">
            <a:avLst/>
          </a:prstGeom>
          <a:noFill/>
          <a:ln/>
        </p:spPr>
        <p:txBody>
          <a:bodyPr wrap="square" lIns="0" tIns="0" rIns="0" bIns="0" rtlCol="0" anchor="ctr"/>
          <a:lstStyle/>
          <a:p>
            <a:pPr marL="0" indent="0">
              <a:buNone/>
            </a:pPr>
            <a:r>
              <a:rPr lang="en-US" sz="1200" b="1" dirty="0">
                <a:solidFill>
                  <a:srgbClr val="1A1A18"/>
                </a:solidFill>
                <a:latin typeface="Georgia" pitchFamily="34" charset="0"/>
                <a:ea typeface="Georgia" pitchFamily="34" charset="-122"/>
                <a:cs typeface="Georgia" pitchFamily="34" charset="-120"/>
              </a:rPr>
              <a:t>Protect Fed independence</a:t>
            </a:r>
            <a:endParaRPr lang="en-US" sz="1200" dirty="0"/>
          </a:p>
        </p:txBody>
      </p:sp>
      <p:sp>
        <p:nvSpPr>
          <p:cNvPr id="32" name="Text 30"/>
          <p:cNvSpPr/>
          <p:nvPr/>
        </p:nvSpPr>
        <p:spPr>
          <a:xfrm>
            <a:off x="621792" y="4480560"/>
            <a:ext cx="3383280" cy="1078992"/>
          </a:xfrm>
          <a:prstGeom prst="rect">
            <a:avLst/>
          </a:prstGeom>
          <a:noFill/>
          <a:ln/>
        </p:spPr>
        <p:txBody>
          <a:bodyPr wrap="square" lIns="0" tIns="0" rIns="0" bIns="0" rtlCol="0" anchor="ctr"/>
          <a:lstStyle/>
          <a:p>
            <a:pPr marL="0" indent="0">
              <a:buNone/>
            </a:pPr>
            <a:r>
              <a:rPr lang="en-US" sz="950" dirty="0">
                <a:solidFill>
                  <a:srgbClr val="555550"/>
                </a:solidFill>
                <a:latin typeface="Calibri" pitchFamily="34" charset="0"/>
                <a:ea typeface="Calibri" pitchFamily="34" charset="-122"/>
                <a:cs typeface="Calibri" pitchFamily="34" charset="-120"/>
              </a:rPr>
              <a:t>Monetary credibility is a public good. Shalom protects public goods. Political interference in the Fed is not an economic policy — it's a power grab with inflationary consequences.</a:t>
            </a:r>
            <a:endParaRPr lang="en-US" sz="950" dirty="0"/>
          </a:p>
        </p:txBody>
      </p:sp>
      <p:sp>
        <p:nvSpPr>
          <p:cNvPr id="33" name="Shape 31"/>
          <p:cNvSpPr/>
          <p:nvPr/>
        </p:nvSpPr>
        <p:spPr>
          <a:xfrm>
            <a:off x="4251960" y="3675888"/>
            <a:ext cx="3657600" cy="199339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34" name="Shape 32"/>
          <p:cNvSpPr/>
          <p:nvPr/>
        </p:nvSpPr>
        <p:spPr>
          <a:xfrm>
            <a:off x="4251960" y="3675888"/>
            <a:ext cx="64008" cy="1993392"/>
          </a:xfrm>
          <a:prstGeom prst="rect">
            <a:avLst/>
          </a:prstGeom>
          <a:solidFill>
            <a:srgbClr val="B86010"/>
          </a:solidFill>
          <a:ln w="12700">
            <a:solidFill>
              <a:srgbClr val="B86010"/>
            </a:solidFill>
            <a:prstDash val="solid"/>
          </a:ln>
        </p:spPr>
        <p:txBody>
          <a:bodyPr/>
          <a:lstStyle/>
          <a:p>
            <a:endParaRPr lang="en-US"/>
          </a:p>
        </p:txBody>
      </p:sp>
      <p:sp>
        <p:nvSpPr>
          <p:cNvPr id="35" name="Shape 33"/>
          <p:cNvSpPr/>
          <p:nvPr/>
        </p:nvSpPr>
        <p:spPr>
          <a:xfrm>
            <a:off x="4416552" y="3785616"/>
            <a:ext cx="1005840" cy="237744"/>
          </a:xfrm>
          <a:prstGeom prst="rect">
            <a:avLst/>
          </a:prstGeom>
          <a:solidFill>
            <a:srgbClr val="FEF6EC"/>
          </a:solidFill>
          <a:ln w="5080">
            <a:solidFill>
              <a:srgbClr val="B86010"/>
            </a:solidFill>
            <a:prstDash val="solid"/>
          </a:ln>
        </p:spPr>
        <p:txBody>
          <a:bodyPr/>
          <a:lstStyle/>
          <a:p>
            <a:endParaRPr lang="en-US"/>
          </a:p>
        </p:txBody>
      </p:sp>
      <p:sp>
        <p:nvSpPr>
          <p:cNvPr id="36" name="Text 34"/>
          <p:cNvSpPr/>
          <p:nvPr/>
        </p:nvSpPr>
        <p:spPr>
          <a:xfrm>
            <a:off x="4416552" y="3785616"/>
            <a:ext cx="1005840" cy="237744"/>
          </a:xfrm>
          <a:prstGeom prst="rect">
            <a:avLst/>
          </a:prstGeom>
          <a:noFill/>
          <a:ln/>
        </p:spPr>
        <p:txBody>
          <a:bodyPr wrap="square" lIns="0" tIns="0" rIns="0" bIns="0" rtlCol="0" anchor="ctr"/>
          <a:lstStyle/>
          <a:p>
            <a:pPr marL="0" indent="0" algn="ctr">
              <a:buNone/>
            </a:pPr>
            <a:r>
              <a:rPr lang="en-US" sz="800" b="1" kern="0" spc="200" dirty="0">
                <a:solidFill>
                  <a:srgbClr val="B86010"/>
                </a:solidFill>
                <a:latin typeface="Calibri" pitchFamily="34" charset="0"/>
                <a:ea typeface="Calibri" pitchFamily="34" charset="-122"/>
                <a:cs typeface="Calibri" pitchFamily="34" charset="-120"/>
              </a:rPr>
              <a:t>NARRATIVE</a:t>
            </a:r>
            <a:endParaRPr lang="en-US" sz="800" dirty="0"/>
          </a:p>
        </p:txBody>
      </p:sp>
      <p:sp>
        <p:nvSpPr>
          <p:cNvPr id="37" name="Text 35"/>
          <p:cNvSpPr/>
          <p:nvPr/>
        </p:nvSpPr>
        <p:spPr>
          <a:xfrm>
            <a:off x="4416552" y="4078224"/>
            <a:ext cx="3383280" cy="384048"/>
          </a:xfrm>
          <a:prstGeom prst="rect">
            <a:avLst/>
          </a:prstGeom>
          <a:noFill/>
          <a:ln/>
        </p:spPr>
        <p:txBody>
          <a:bodyPr wrap="square" lIns="0" tIns="0" rIns="0" bIns="0" rtlCol="0" anchor="ctr"/>
          <a:lstStyle/>
          <a:p>
            <a:pPr marL="0" indent="0">
              <a:buNone/>
            </a:pPr>
            <a:r>
              <a:rPr lang="en-US" sz="1200" b="1" dirty="0">
                <a:solidFill>
                  <a:srgbClr val="1A1A18"/>
                </a:solidFill>
                <a:latin typeface="Georgia" pitchFamily="34" charset="0"/>
                <a:ea typeface="Georgia" pitchFamily="34" charset="-122"/>
                <a:cs typeface="Georgia" pitchFamily="34" charset="-120"/>
              </a:rPr>
              <a:t>Economic literacy as a civic right</a:t>
            </a:r>
            <a:endParaRPr lang="en-US" sz="1200" dirty="0"/>
          </a:p>
        </p:txBody>
      </p:sp>
      <p:sp>
        <p:nvSpPr>
          <p:cNvPr id="38" name="Text 36"/>
          <p:cNvSpPr/>
          <p:nvPr/>
        </p:nvSpPr>
        <p:spPr>
          <a:xfrm>
            <a:off x="4416552" y="4480560"/>
            <a:ext cx="3383280" cy="1078992"/>
          </a:xfrm>
          <a:prstGeom prst="rect">
            <a:avLst/>
          </a:prstGeom>
          <a:noFill/>
          <a:ln/>
        </p:spPr>
        <p:txBody>
          <a:bodyPr wrap="square" lIns="0" tIns="0" rIns="0" bIns="0" rtlCol="0" anchor="ctr"/>
          <a:lstStyle/>
          <a:p>
            <a:pPr marL="0" indent="0">
              <a:buNone/>
            </a:pPr>
            <a:r>
              <a:rPr lang="en-US" sz="950" dirty="0">
                <a:solidFill>
                  <a:srgbClr val="555550"/>
                </a:solidFill>
                <a:latin typeface="Calibri" pitchFamily="34" charset="0"/>
                <a:ea typeface="Calibri" pitchFamily="34" charset="-122"/>
                <a:cs typeface="Calibri" pitchFamily="34" charset="-120"/>
              </a:rPr>
              <a:t>A press and public education system that equips people to evaluate economic claims rather than simply receive them. Not a privilege of the educated — a requirement of democratic self-governance.</a:t>
            </a:r>
            <a:endParaRPr lang="en-US" sz="950" dirty="0"/>
          </a:p>
        </p:txBody>
      </p:sp>
      <p:sp>
        <p:nvSpPr>
          <p:cNvPr id="39" name="Text 37"/>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5">
    <p:bg>
      <p:bgPr>
        <a:solidFill>
          <a:srgbClr val="1A1A18"/>
        </a:solidFill>
        <a:effectLst/>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2C5F7A"/>
          </a:solidFill>
          <a:ln w="12700">
            <a:solidFill>
              <a:srgbClr val="2C5F7A"/>
            </a:solidFill>
            <a:prstDash val="solid"/>
          </a:ln>
        </p:spPr>
        <p:txBody>
          <a:bodyPr/>
          <a:lstStyle/>
          <a:p>
            <a:endParaRPr lang="en-US"/>
          </a:p>
        </p:txBody>
      </p:sp>
      <p:sp>
        <p:nvSpPr>
          <p:cNvPr id="3" name="Text 1"/>
          <p:cNvSpPr/>
          <p:nvPr/>
        </p:nvSpPr>
        <p:spPr>
          <a:xfrm>
            <a:off x="457200" y="320040"/>
            <a:ext cx="10972800" cy="320040"/>
          </a:xfrm>
          <a:prstGeom prst="rect">
            <a:avLst/>
          </a:prstGeom>
          <a:noFill/>
          <a:ln/>
        </p:spPr>
        <p:txBody>
          <a:bodyPr wrap="square" lIns="0" tIns="0" rIns="0" bIns="0" rtlCol="0" anchor="ctr"/>
          <a:lstStyle/>
          <a:p>
            <a:pPr marL="0" indent="0">
              <a:buNone/>
            </a:pPr>
            <a:r>
              <a:rPr lang="en-US" sz="900" kern="0" spc="500" dirty="0">
                <a:solidFill>
                  <a:srgbClr val="888888"/>
                </a:solidFill>
                <a:latin typeface="Calibri" pitchFamily="34" charset="0"/>
                <a:ea typeface="Calibri" pitchFamily="34" charset="-122"/>
                <a:cs typeface="Calibri" pitchFamily="34" charset="-120"/>
              </a:rPr>
              <a:t>THE SHALOM CALL</a:t>
            </a:r>
            <a:endParaRPr lang="en-US" sz="900" dirty="0"/>
          </a:p>
        </p:txBody>
      </p:sp>
      <p:sp>
        <p:nvSpPr>
          <p:cNvPr id="4" name="Text 2"/>
          <p:cNvSpPr/>
          <p:nvPr/>
        </p:nvSpPr>
        <p:spPr>
          <a:xfrm>
            <a:off x="457200" y="685800"/>
            <a:ext cx="9144000" cy="594360"/>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Shalom has never waited for favorable conditions.</a:t>
            </a:r>
            <a:endParaRPr lang="en-US" sz="2600" dirty="0"/>
          </a:p>
        </p:txBody>
      </p:sp>
      <p:sp>
        <p:nvSpPr>
          <p:cNvPr id="5" name="Shape 3"/>
          <p:cNvSpPr/>
          <p:nvPr/>
        </p:nvSpPr>
        <p:spPr>
          <a:xfrm>
            <a:off x="457200" y="1353312"/>
            <a:ext cx="11247120" cy="0"/>
          </a:xfrm>
          <a:prstGeom prst="line">
            <a:avLst/>
          </a:prstGeom>
          <a:noFill/>
          <a:ln w="12700">
            <a:solidFill>
              <a:srgbClr val="333333"/>
            </a:solidFill>
            <a:prstDash val="solid"/>
          </a:ln>
        </p:spPr>
        <p:txBody>
          <a:bodyPr/>
          <a:lstStyle/>
          <a:p>
            <a:endParaRPr lang="en-US"/>
          </a:p>
        </p:txBody>
      </p:sp>
      <p:sp>
        <p:nvSpPr>
          <p:cNvPr id="6" name="Text 4"/>
          <p:cNvSpPr/>
          <p:nvPr/>
        </p:nvSpPr>
        <p:spPr>
          <a:xfrm>
            <a:off x="457200" y="1508760"/>
            <a:ext cx="9601200" cy="1188720"/>
          </a:xfrm>
          <a:prstGeom prst="rect">
            <a:avLst/>
          </a:prstGeom>
          <a:noFill/>
          <a:ln/>
        </p:spPr>
        <p:txBody>
          <a:bodyPr wrap="square" lIns="0" tIns="0" rIns="0" bIns="0" rtlCol="0" anchor="ctr"/>
          <a:lstStyle/>
          <a:p>
            <a:pPr marL="0" indent="0">
              <a:buNone/>
            </a:pPr>
            <a:r>
              <a:rPr lang="en-US" sz="1700" i="1" dirty="0">
                <a:solidFill>
                  <a:srgbClr val="CCCCCC"/>
                </a:solidFill>
                <a:latin typeface="Georgia" pitchFamily="34" charset="0"/>
                <a:ea typeface="Georgia" pitchFamily="34" charset="-122"/>
                <a:cs typeface="Georgia" pitchFamily="34" charset="-120"/>
              </a:rPr>
              <a:t>It has always been a claim made against the grain of empire —</a:t>
            </a:r>
            <a:endParaRPr lang="en-US" sz="1700" dirty="0"/>
          </a:p>
          <a:p>
            <a:pPr marL="0" indent="0">
              <a:buNone/>
            </a:pPr>
            <a:r>
              <a:rPr lang="en-US" sz="1700" i="1" dirty="0">
                <a:solidFill>
                  <a:srgbClr val="CCCCCC"/>
                </a:solidFill>
                <a:latin typeface="Georgia" pitchFamily="34" charset="0"/>
                <a:ea typeface="Georgia" pitchFamily="34" charset="-122"/>
                <a:cs typeface="Georgia" pitchFamily="34" charset="-120"/>
              </a:rPr>
              <a:t>that another ordering is possible, that it is required,</a:t>
            </a:r>
            <a:endParaRPr lang="en-US" sz="1700" dirty="0"/>
          </a:p>
          <a:p>
            <a:pPr marL="0" indent="0">
              <a:buNone/>
            </a:pPr>
            <a:r>
              <a:rPr lang="en-US" sz="1700" i="1" dirty="0">
                <a:solidFill>
                  <a:srgbClr val="CCCCCC"/>
                </a:solidFill>
                <a:latin typeface="Georgia" pitchFamily="34" charset="0"/>
                <a:ea typeface="Georgia" pitchFamily="34" charset="-122"/>
                <a:cs typeface="Georgia" pitchFamily="34" charset="-120"/>
              </a:rPr>
              <a:t>and that the people who see it clearly bear some responsibility for moving toward it.</a:t>
            </a:r>
            <a:endParaRPr lang="en-US" sz="1700" dirty="0"/>
          </a:p>
        </p:txBody>
      </p:sp>
      <p:sp>
        <p:nvSpPr>
          <p:cNvPr id="7" name="Shape 5"/>
          <p:cNvSpPr/>
          <p:nvPr/>
        </p:nvSpPr>
        <p:spPr>
          <a:xfrm>
            <a:off x="457200" y="2880360"/>
            <a:ext cx="3657600" cy="2606040"/>
          </a:xfrm>
          <a:prstGeom prst="rect">
            <a:avLst/>
          </a:prstGeom>
          <a:solidFill>
            <a:srgbClr val="2A2A2A"/>
          </a:solidFill>
          <a:ln w="6350">
            <a:solidFill>
              <a:srgbClr val="363636"/>
            </a:solidFill>
            <a:prstDash val="solid"/>
          </a:ln>
        </p:spPr>
        <p:txBody>
          <a:bodyPr/>
          <a:lstStyle/>
          <a:p>
            <a:endParaRPr lang="en-US"/>
          </a:p>
        </p:txBody>
      </p:sp>
      <p:sp>
        <p:nvSpPr>
          <p:cNvPr id="8" name="Shape 6"/>
          <p:cNvSpPr/>
          <p:nvPr/>
        </p:nvSpPr>
        <p:spPr>
          <a:xfrm>
            <a:off x="457200" y="2880360"/>
            <a:ext cx="3657600" cy="54864"/>
          </a:xfrm>
          <a:prstGeom prst="rect">
            <a:avLst/>
          </a:prstGeom>
          <a:solidFill>
            <a:srgbClr val="1A6B40"/>
          </a:solidFill>
          <a:ln w="12700">
            <a:solidFill>
              <a:srgbClr val="1A6B40"/>
            </a:solidFill>
            <a:prstDash val="solid"/>
          </a:ln>
        </p:spPr>
        <p:txBody>
          <a:bodyPr/>
          <a:lstStyle/>
          <a:p>
            <a:endParaRPr lang="en-US"/>
          </a:p>
        </p:txBody>
      </p:sp>
      <p:sp>
        <p:nvSpPr>
          <p:cNvPr id="9" name="Text 7"/>
          <p:cNvSpPr/>
          <p:nvPr/>
        </p:nvSpPr>
        <p:spPr>
          <a:xfrm>
            <a:off x="640080" y="2999232"/>
            <a:ext cx="3291840" cy="292608"/>
          </a:xfrm>
          <a:prstGeom prst="rect">
            <a:avLst/>
          </a:prstGeom>
          <a:noFill/>
          <a:ln/>
        </p:spPr>
        <p:txBody>
          <a:bodyPr wrap="square" lIns="0" tIns="0" rIns="0" bIns="0" rtlCol="0" anchor="ctr"/>
          <a:lstStyle/>
          <a:p>
            <a:pPr marL="0" indent="0">
              <a:buNone/>
            </a:pPr>
            <a:r>
              <a:rPr lang="en-US" sz="1000" b="1" kern="0" spc="300" dirty="0">
                <a:solidFill>
                  <a:srgbClr val="1A6B40"/>
                </a:solidFill>
                <a:latin typeface="Calibri" pitchFamily="34" charset="0"/>
                <a:ea typeface="Calibri" pitchFamily="34" charset="-122"/>
                <a:cs typeface="Calibri" pitchFamily="34" charset="-120"/>
              </a:rPr>
              <a:t>INDIVIDUAL</a:t>
            </a:r>
            <a:endParaRPr lang="en-US" sz="1000" dirty="0"/>
          </a:p>
        </p:txBody>
      </p:sp>
      <p:sp>
        <p:nvSpPr>
          <p:cNvPr id="10" name="Text 8"/>
          <p:cNvSpPr/>
          <p:nvPr/>
        </p:nvSpPr>
        <p:spPr>
          <a:xfrm>
            <a:off x="640080" y="3337560"/>
            <a:ext cx="3291840" cy="2011680"/>
          </a:xfrm>
          <a:prstGeom prst="rect">
            <a:avLst/>
          </a:prstGeom>
          <a:noFill/>
          <a:ln/>
        </p:spPr>
        <p:txBody>
          <a:bodyPr wrap="square" lIns="0" tIns="0" rIns="0" bIns="0" rtlCol="0" anchor="ctr"/>
          <a:lstStyle/>
          <a:p>
            <a:pPr marL="0" indent="0">
              <a:buNone/>
            </a:pPr>
            <a:r>
              <a:rPr lang="en-US" sz="1150" dirty="0">
                <a:solidFill>
                  <a:srgbClr val="BBBBBB"/>
                </a:solidFill>
                <a:latin typeface="Calibri" pitchFamily="34" charset="0"/>
                <a:ea typeface="Calibri" pitchFamily="34" charset="-122"/>
                <a:cs typeface="Calibri" pitchFamily="34" charset="-120"/>
              </a:rPr>
              <a:t>Get literate. Make honest decisions. Name what you see. Vote with accountability.</a:t>
            </a:r>
            <a:endParaRPr lang="en-US" sz="1150" dirty="0"/>
          </a:p>
        </p:txBody>
      </p:sp>
      <p:sp>
        <p:nvSpPr>
          <p:cNvPr id="11" name="Shape 9"/>
          <p:cNvSpPr/>
          <p:nvPr/>
        </p:nvSpPr>
        <p:spPr>
          <a:xfrm>
            <a:off x="4343400" y="2880360"/>
            <a:ext cx="3657600" cy="2606040"/>
          </a:xfrm>
          <a:prstGeom prst="rect">
            <a:avLst/>
          </a:prstGeom>
          <a:solidFill>
            <a:srgbClr val="2A2A2A"/>
          </a:solidFill>
          <a:ln w="6350">
            <a:solidFill>
              <a:srgbClr val="363636"/>
            </a:solidFill>
            <a:prstDash val="solid"/>
          </a:ln>
        </p:spPr>
        <p:txBody>
          <a:bodyPr/>
          <a:lstStyle/>
          <a:p>
            <a:endParaRPr lang="en-US"/>
          </a:p>
        </p:txBody>
      </p:sp>
      <p:sp>
        <p:nvSpPr>
          <p:cNvPr id="12" name="Shape 10"/>
          <p:cNvSpPr/>
          <p:nvPr/>
        </p:nvSpPr>
        <p:spPr>
          <a:xfrm>
            <a:off x="4343400" y="2880360"/>
            <a:ext cx="3657600" cy="54864"/>
          </a:xfrm>
          <a:prstGeom prst="rect">
            <a:avLst/>
          </a:prstGeom>
          <a:solidFill>
            <a:srgbClr val="B86010"/>
          </a:solidFill>
          <a:ln w="12700">
            <a:solidFill>
              <a:srgbClr val="B86010"/>
            </a:solidFill>
            <a:prstDash val="solid"/>
          </a:ln>
        </p:spPr>
        <p:txBody>
          <a:bodyPr/>
          <a:lstStyle/>
          <a:p>
            <a:endParaRPr lang="en-US"/>
          </a:p>
        </p:txBody>
      </p:sp>
      <p:sp>
        <p:nvSpPr>
          <p:cNvPr id="13" name="Text 11"/>
          <p:cNvSpPr/>
          <p:nvPr/>
        </p:nvSpPr>
        <p:spPr>
          <a:xfrm>
            <a:off x="4526280" y="2999232"/>
            <a:ext cx="3291840" cy="292608"/>
          </a:xfrm>
          <a:prstGeom prst="rect">
            <a:avLst/>
          </a:prstGeom>
          <a:noFill/>
          <a:ln/>
        </p:spPr>
        <p:txBody>
          <a:bodyPr wrap="square" lIns="0" tIns="0" rIns="0" bIns="0" rtlCol="0" anchor="ctr"/>
          <a:lstStyle/>
          <a:p>
            <a:pPr marL="0" indent="0">
              <a:buNone/>
            </a:pPr>
            <a:r>
              <a:rPr lang="en-US" sz="1000" b="1" kern="0" spc="300" dirty="0">
                <a:solidFill>
                  <a:srgbClr val="B86010"/>
                </a:solidFill>
                <a:latin typeface="Calibri" pitchFamily="34" charset="0"/>
                <a:ea typeface="Calibri" pitchFamily="34" charset="-122"/>
                <a:cs typeface="Calibri" pitchFamily="34" charset="-120"/>
              </a:rPr>
              <a:t>COMMUNITY</a:t>
            </a:r>
            <a:endParaRPr lang="en-US" sz="1000" dirty="0"/>
          </a:p>
        </p:txBody>
      </p:sp>
      <p:sp>
        <p:nvSpPr>
          <p:cNvPr id="14" name="Text 12"/>
          <p:cNvSpPr/>
          <p:nvPr/>
        </p:nvSpPr>
        <p:spPr>
          <a:xfrm>
            <a:off x="4526280" y="3337560"/>
            <a:ext cx="3291840" cy="2011680"/>
          </a:xfrm>
          <a:prstGeom prst="rect">
            <a:avLst/>
          </a:prstGeom>
          <a:noFill/>
          <a:ln/>
        </p:spPr>
        <p:txBody>
          <a:bodyPr wrap="square" lIns="0" tIns="0" rIns="0" bIns="0" rtlCol="0" anchor="ctr"/>
          <a:lstStyle/>
          <a:p>
            <a:pPr marL="0" indent="0">
              <a:buNone/>
            </a:pPr>
            <a:r>
              <a:rPr lang="en-US" sz="1150" dirty="0">
                <a:solidFill>
                  <a:srgbClr val="BBBBBB"/>
                </a:solidFill>
                <a:latin typeface="Calibri" pitchFamily="34" charset="0"/>
                <a:ea typeface="Calibri" pitchFamily="34" charset="-122"/>
                <a:cs typeface="Calibri" pitchFamily="34" charset="-120"/>
              </a:rPr>
              <a:t>Close the gap. Advocate locally. Practice mutual aid. Don't wait for Washington.</a:t>
            </a:r>
            <a:endParaRPr lang="en-US" sz="1150" dirty="0"/>
          </a:p>
        </p:txBody>
      </p:sp>
      <p:sp>
        <p:nvSpPr>
          <p:cNvPr id="15" name="Shape 13"/>
          <p:cNvSpPr/>
          <p:nvPr/>
        </p:nvSpPr>
        <p:spPr>
          <a:xfrm>
            <a:off x="8229600" y="2880360"/>
            <a:ext cx="3657600" cy="2606040"/>
          </a:xfrm>
          <a:prstGeom prst="rect">
            <a:avLst/>
          </a:prstGeom>
          <a:solidFill>
            <a:srgbClr val="2A2A2A"/>
          </a:solidFill>
          <a:ln w="6350">
            <a:solidFill>
              <a:srgbClr val="363636"/>
            </a:solidFill>
            <a:prstDash val="solid"/>
          </a:ln>
        </p:spPr>
        <p:txBody>
          <a:bodyPr/>
          <a:lstStyle/>
          <a:p>
            <a:endParaRPr lang="en-US"/>
          </a:p>
        </p:txBody>
      </p:sp>
      <p:sp>
        <p:nvSpPr>
          <p:cNvPr id="16" name="Shape 14"/>
          <p:cNvSpPr/>
          <p:nvPr/>
        </p:nvSpPr>
        <p:spPr>
          <a:xfrm>
            <a:off x="8229600" y="2880360"/>
            <a:ext cx="3657600" cy="54864"/>
          </a:xfrm>
          <a:prstGeom prst="rect">
            <a:avLst/>
          </a:prstGeom>
          <a:solidFill>
            <a:srgbClr val="B83030"/>
          </a:solidFill>
          <a:ln w="12700">
            <a:solidFill>
              <a:srgbClr val="B83030"/>
            </a:solidFill>
            <a:prstDash val="solid"/>
          </a:ln>
        </p:spPr>
        <p:txBody>
          <a:bodyPr/>
          <a:lstStyle/>
          <a:p>
            <a:endParaRPr lang="en-US"/>
          </a:p>
        </p:txBody>
      </p:sp>
      <p:sp>
        <p:nvSpPr>
          <p:cNvPr id="17" name="Text 15"/>
          <p:cNvSpPr/>
          <p:nvPr/>
        </p:nvSpPr>
        <p:spPr>
          <a:xfrm>
            <a:off x="8412480" y="2999232"/>
            <a:ext cx="3291840" cy="292608"/>
          </a:xfrm>
          <a:prstGeom prst="rect">
            <a:avLst/>
          </a:prstGeom>
          <a:noFill/>
          <a:ln/>
        </p:spPr>
        <p:txBody>
          <a:bodyPr wrap="square" lIns="0" tIns="0" rIns="0" bIns="0" rtlCol="0" anchor="ctr"/>
          <a:lstStyle/>
          <a:p>
            <a:pPr marL="0" indent="0">
              <a:buNone/>
            </a:pPr>
            <a:r>
              <a:rPr lang="en-US" sz="1000" b="1" kern="0" spc="300" dirty="0">
                <a:solidFill>
                  <a:srgbClr val="B83030"/>
                </a:solidFill>
                <a:latin typeface="Calibri" pitchFamily="34" charset="0"/>
                <a:ea typeface="Calibri" pitchFamily="34" charset="-122"/>
                <a:cs typeface="Calibri" pitchFamily="34" charset="-120"/>
              </a:rPr>
              <a:t>POLICY</a:t>
            </a:r>
            <a:endParaRPr lang="en-US" sz="1000" dirty="0"/>
          </a:p>
        </p:txBody>
      </p:sp>
      <p:sp>
        <p:nvSpPr>
          <p:cNvPr id="18" name="Text 16"/>
          <p:cNvSpPr/>
          <p:nvPr/>
        </p:nvSpPr>
        <p:spPr>
          <a:xfrm>
            <a:off x="8412480" y="3337560"/>
            <a:ext cx="3291840" cy="2011680"/>
          </a:xfrm>
          <a:prstGeom prst="rect">
            <a:avLst/>
          </a:prstGeom>
          <a:noFill/>
          <a:ln/>
        </p:spPr>
        <p:txBody>
          <a:bodyPr wrap="square" lIns="0" tIns="0" rIns="0" bIns="0" rtlCol="0" anchor="ctr"/>
          <a:lstStyle/>
          <a:p>
            <a:pPr marL="0" indent="0">
              <a:buNone/>
            </a:pPr>
            <a:r>
              <a:rPr lang="en-US" sz="1150" dirty="0">
                <a:solidFill>
                  <a:srgbClr val="BBBBBB"/>
                </a:solidFill>
                <a:latin typeface="Calibri" pitchFamily="34" charset="0"/>
                <a:ea typeface="Calibri" pitchFamily="34" charset="-122"/>
                <a:cs typeface="Calibri" pitchFamily="34" charset="-120"/>
              </a:rPr>
              <a:t>Debt as moral obligation. Housing as policy choice. Fed independence as public good.</a:t>
            </a:r>
            <a:endParaRPr lang="en-US" sz="1150" dirty="0"/>
          </a:p>
        </p:txBody>
      </p:sp>
      <p:sp>
        <p:nvSpPr>
          <p:cNvPr id="19" name="Shape 17"/>
          <p:cNvSpPr/>
          <p:nvPr/>
        </p:nvSpPr>
        <p:spPr>
          <a:xfrm>
            <a:off x="457200" y="5650992"/>
            <a:ext cx="11411712" cy="777240"/>
          </a:xfrm>
          <a:prstGeom prst="rect">
            <a:avLst/>
          </a:prstGeom>
          <a:solidFill>
            <a:srgbClr val="1A3D50"/>
          </a:solidFill>
          <a:ln w="10160">
            <a:solidFill>
              <a:srgbClr val="2C5F7A"/>
            </a:solidFill>
            <a:prstDash val="solid"/>
          </a:ln>
        </p:spPr>
        <p:txBody>
          <a:bodyPr/>
          <a:lstStyle/>
          <a:p>
            <a:endParaRPr lang="en-US"/>
          </a:p>
        </p:txBody>
      </p:sp>
      <p:sp>
        <p:nvSpPr>
          <p:cNvPr id="20" name="Text 18"/>
          <p:cNvSpPr/>
          <p:nvPr/>
        </p:nvSpPr>
        <p:spPr>
          <a:xfrm>
            <a:off x="685800" y="5650992"/>
            <a:ext cx="10954512" cy="777240"/>
          </a:xfrm>
          <a:prstGeom prst="rect">
            <a:avLst/>
          </a:prstGeom>
          <a:noFill/>
          <a:ln/>
        </p:spPr>
        <p:txBody>
          <a:bodyPr wrap="square" lIns="0" tIns="0" rIns="0" bIns="0" rtlCol="0" anchor="ctr"/>
          <a:lstStyle/>
          <a:p>
            <a:pPr marL="0" indent="0">
              <a:buNone/>
            </a:pPr>
            <a:r>
              <a:rPr lang="en-US" sz="1400" i="1" dirty="0">
                <a:solidFill>
                  <a:srgbClr val="D4A020"/>
                </a:solidFill>
                <a:latin typeface="Georgia" pitchFamily="34" charset="0"/>
                <a:ea typeface="Georgia" pitchFamily="34" charset="-122"/>
                <a:cs typeface="Georgia" pitchFamily="34" charset="-120"/>
              </a:rPr>
              <a:t>"Is this ordered toward the flourishing of all — or the accumulation of the few?"</a:t>
            </a:r>
            <a:endParaRPr lang="en-US" sz="1400" dirty="0"/>
          </a:p>
        </p:txBody>
      </p:sp>
      <p:sp>
        <p:nvSpPr>
          <p:cNvPr id="21" name="Text 19"/>
          <p:cNvSpPr/>
          <p:nvPr/>
        </p:nvSpPr>
        <p:spPr>
          <a:xfrm>
            <a:off x="457200" y="6656832"/>
            <a:ext cx="11548872" cy="182880"/>
          </a:xfrm>
          <a:prstGeom prst="rect">
            <a:avLst/>
          </a:prstGeom>
          <a:noFill/>
          <a:ln/>
        </p:spPr>
        <p:txBody>
          <a:bodyPr wrap="square" lIns="0" tIns="0" rIns="0" bIns="0" rtlCol="0" anchor="ctr"/>
          <a:lstStyle/>
          <a:p>
            <a:pPr marL="0" indent="0">
              <a:buNone/>
            </a:pPr>
            <a:r>
              <a:rPr lang="en-US" sz="700" dirty="0">
                <a:solidFill>
                  <a:srgbClr val="444444"/>
                </a:solidFill>
                <a:latin typeface="Calibri" pitchFamily="34" charset="0"/>
                <a:ea typeface="Calibri" pitchFamily="34" charset="-122"/>
                <a:cs typeface="Calibri" pitchFamily="34" charset="-120"/>
              </a:rPr>
              <a:t>SeePhas  ·  seephas.com  ·  June 2026  ·  Not financial or investment advice</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19456" cy="6858000"/>
          </a:xfrm>
          <a:prstGeom prst="rect">
            <a:avLst/>
          </a:prstGeom>
          <a:solidFill>
            <a:srgbClr val="0E2340"/>
          </a:solidFill>
          <a:ln w="12700">
            <a:solidFill>
              <a:srgbClr val="0E2340"/>
            </a:solidFill>
            <a:prstDash val="solid"/>
          </a:ln>
        </p:spPr>
        <p:txBody>
          <a:bodyPr/>
          <a:lstStyle/>
          <a:p>
            <a:endParaRPr lang="en-US" sz="2400"/>
          </a:p>
        </p:txBody>
      </p:sp>
      <p:sp>
        <p:nvSpPr>
          <p:cNvPr id="3" name="Text 1"/>
          <p:cNvSpPr/>
          <p:nvPr/>
        </p:nvSpPr>
        <p:spPr>
          <a:xfrm>
            <a:off x="548640" y="304800"/>
            <a:ext cx="8534400" cy="670560"/>
          </a:xfrm>
          <a:prstGeom prst="rect">
            <a:avLst/>
          </a:prstGeom>
          <a:noFill/>
          <a:ln/>
        </p:spPr>
        <p:txBody>
          <a:bodyPr wrap="square" rtlCol="0" anchor="ctr"/>
          <a:lstStyle/>
          <a:p>
            <a:r>
              <a:rPr lang="en-US" sz="4000" b="1" dirty="0">
                <a:solidFill>
                  <a:srgbClr val="0E2340"/>
                </a:solidFill>
                <a:latin typeface="Georgia" pitchFamily="34" charset="0"/>
                <a:ea typeface="Georgia" pitchFamily="34" charset="-122"/>
                <a:cs typeface="Georgia" pitchFamily="34" charset="-120"/>
              </a:rPr>
              <a:t>Summary Scorecard</a:t>
            </a:r>
            <a:endParaRPr lang="en-US" sz="4000" dirty="0"/>
          </a:p>
        </p:txBody>
      </p:sp>
      <p:sp>
        <p:nvSpPr>
          <p:cNvPr id="4" name="Text 2"/>
          <p:cNvSpPr/>
          <p:nvPr/>
        </p:nvSpPr>
        <p:spPr>
          <a:xfrm>
            <a:off x="548640" y="999744"/>
            <a:ext cx="8534400" cy="365760"/>
          </a:xfrm>
          <a:prstGeom prst="rect">
            <a:avLst/>
          </a:prstGeom>
          <a:noFill/>
          <a:ln/>
        </p:spPr>
        <p:txBody>
          <a:bodyPr wrap="square" rtlCol="0" anchor="ctr"/>
          <a:lstStyle/>
          <a:p>
            <a:r>
              <a:rPr lang="en-US" sz="1600" dirty="0">
                <a:solidFill>
                  <a:srgbClr val="6B7A8D"/>
                </a:solidFill>
                <a:latin typeface="Calibri Light" pitchFamily="34" charset="0"/>
                <a:ea typeface="Calibri Light" pitchFamily="34" charset="-122"/>
                <a:cs typeface="Calibri Light" pitchFamily="34" charset="-120"/>
              </a:rPr>
              <a:t>Eight categories · April 2026 assessment</a:t>
            </a:r>
            <a:endParaRPr lang="en-US" sz="1600" dirty="0"/>
          </a:p>
        </p:txBody>
      </p:sp>
      <p:sp>
        <p:nvSpPr>
          <p:cNvPr id="5" name="Shape 3"/>
          <p:cNvSpPr/>
          <p:nvPr/>
        </p:nvSpPr>
        <p:spPr>
          <a:xfrm>
            <a:off x="341376" y="1487424"/>
            <a:ext cx="11509248" cy="548640"/>
          </a:xfrm>
          <a:prstGeom prst="rect">
            <a:avLst/>
          </a:prstGeom>
          <a:solidFill>
            <a:srgbClr val="F8FAFB"/>
          </a:solidFill>
          <a:ln w="6350">
            <a:solidFill>
              <a:srgbClr val="DCE4EE"/>
            </a:solidFill>
            <a:prstDash val="solid"/>
          </a:ln>
        </p:spPr>
        <p:txBody>
          <a:bodyPr/>
          <a:lstStyle/>
          <a:p>
            <a:endParaRPr lang="en-US" sz="2400"/>
          </a:p>
        </p:txBody>
      </p:sp>
      <p:sp>
        <p:nvSpPr>
          <p:cNvPr id="6" name="Text 4"/>
          <p:cNvSpPr/>
          <p:nvPr/>
        </p:nvSpPr>
        <p:spPr>
          <a:xfrm>
            <a:off x="463296" y="1548384"/>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Growth &amp; Output</a:t>
            </a:r>
            <a:endParaRPr lang="en-US" sz="1467" dirty="0"/>
          </a:p>
        </p:txBody>
      </p:sp>
      <p:sp>
        <p:nvSpPr>
          <p:cNvPr id="7" name="Shape 5"/>
          <p:cNvSpPr/>
          <p:nvPr/>
        </p:nvSpPr>
        <p:spPr>
          <a:xfrm>
            <a:off x="4937760" y="1560576"/>
            <a:ext cx="1645920" cy="377952"/>
          </a:xfrm>
          <a:prstGeom prst="rect">
            <a:avLst/>
          </a:prstGeom>
          <a:solidFill>
            <a:srgbClr val="E9F7EF"/>
          </a:solidFill>
          <a:ln w="12700">
            <a:solidFill>
              <a:srgbClr val="1E8449"/>
            </a:solidFill>
            <a:prstDash val="solid"/>
          </a:ln>
        </p:spPr>
        <p:txBody>
          <a:bodyPr/>
          <a:lstStyle/>
          <a:p>
            <a:endParaRPr lang="en-US" sz="2400"/>
          </a:p>
        </p:txBody>
      </p:sp>
      <p:sp>
        <p:nvSpPr>
          <p:cNvPr id="8" name="Text 6"/>
          <p:cNvSpPr/>
          <p:nvPr/>
        </p:nvSpPr>
        <p:spPr>
          <a:xfrm>
            <a:off x="4937760" y="1560576"/>
            <a:ext cx="1645920" cy="377952"/>
          </a:xfrm>
          <a:prstGeom prst="rect">
            <a:avLst/>
          </a:prstGeom>
          <a:noFill/>
          <a:ln/>
        </p:spPr>
        <p:txBody>
          <a:bodyPr wrap="square" rtlCol="0" anchor="ctr"/>
          <a:lstStyle/>
          <a:p>
            <a:pPr algn="ctr"/>
            <a:r>
              <a:rPr lang="en-US" sz="1200" b="1" dirty="0">
                <a:solidFill>
                  <a:srgbClr val="1E8449"/>
                </a:solidFill>
                <a:latin typeface="Calibri" pitchFamily="34" charset="0"/>
                <a:ea typeface="Calibri" pitchFamily="34" charset="-122"/>
                <a:cs typeface="Calibri" pitchFamily="34" charset="-120"/>
              </a:rPr>
              <a:t>3 — Good</a:t>
            </a:r>
            <a:endParaRPr lang="en-US" sz="1200" dirty="0"/>
          </a:p>
        </p:txBody>
      </p:sp>
      <p:sp>
        <p:nvSpPr>
          <p:cNvPr id="9" name="Text 7"/>
          <p:cNvSpPr/>
          <p:nvPr/>
        </p:nvSpPr>
        <p:spPr>
          <a:xfrm>
            <a:off x="6705600" y="1548384"/>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GDP growth adequate but slowing; Q4 2025 near stall</a:t>
            </a:r>
            <a:endParaRPr lang="en-US" sz="1267" dirty="0"/>
          </a:p>
        </p:txBody>
      </p:sp>
      <p:sp>
        <p:nvSpPr>
          <p:cNvPr id="10" name="Shape 8"/>
          <p:cNvSpPr/>
          <p:nvPr/>
        </p:nvSpPr>
        <p:spPr>
          <a:xfrm>
            <a:off x="341376" y="2084832"/>
            <a:ext cx="11509248" cy="548640"/>
          </a:xfrm>
          <a:prstGeom prst="rect">
            <a:avLst/>
          </a:prstGeom>
          <a:solidFill>
            <a:srgbClr val="FFFFFF"/>
          </a:solidFill>
          <a:ln w="6350">
            <a:solidFill>
              <a:srgbClr val="DCE4EE"/>
            </a:solidFill>
            <a:prstDash val="solid"/>
          </a:ln>
        </p:spPr>
        <p:txBody>
          <a:bodyPr/>
          <a:lstStyle/>
          <a:p>
            <a:endParaRPr lang="en-US" sz="2400"/>
          </a:p>
        </p:txBody>
      </p:sp>
      <p:sp>
        <p:nvSpPr>
          <p:cNvPr id="11" name="Text 9"/>
          <p:cNvSpPr/>
          <p:nvPr/>
        </p:nvSpPr>
        <p:spPr>
          <a:xfrm>
            <a:off x="463296" y="2145792"/>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Labor Market</a:t>
            </a:r>
            <a:endParaRPr lang="en-US" sz="1467" dirty="0"/>
          </a:p>
        </p:txBody>
      </p:sp>
      <p:sp>
        <p:nvSpPr>
          <p:cNvPr id="12" name="Shape 10"/>
          <p:cNvSpPr/>
          <p:nvPr/>
        </p:nvSpPr>
        <p:spPr>
          <a:xfrm>
            <a:off x="4937760" y="2157984"/>
            <a:ext cx="1645920" cy="377952"/>
          </a:xfrm>
          <a:prstGeom prst="rect">
            <a:avLst/>
          </a:prstGeom>
          <a:solidFill>
            <a:srgbClr val="FEF0E6"/>
          </a:solidFill>
          <a:ln w="12700">
            <a:solidFill>
              <a:srgbClr val="D35400"/>
            </a:solidFill>
            <a:prstDash val="solid"/>
          </a:ln>
        </p:spPr>
        <p:txBody>
          <a:bodyPr/>
          <a:lstStyle/>
          <a:p>
            <a:endParaRPr lang="en-US" sz="2400"/>
          </a:p>
        </p:txBody>
      </p:sp>
      <p:sp>
        <p:nvSpPr>
          <p:cNvPr id="13" name="Text 11"/>
          <p:cNvSpPr/>
          <p:nvPr/>
        </p:nvSpPr>
        <p:spPr>
          <a:xfrm>
            <a:off x="4937760" y="2157984"/>
            <a:ext cx="1645920" cy="377952"/>
          </a:xfrm>
          <a:prstGeom prst="rect">
            <a:avLst/>
          </a:prstGeom>
          <a:noFill/>
          <a:ln/>
        </p:spPr>
        <p:txBody>
          <a:bodyPr wrap="square" rtlCol="0" anchor="ctr"/>
          <a:lstStyle/>
          <a:p>
            <a:pPr algn="ctr"/>
            <a:r>
              <a:rPr lang="en-US" sz="1200" b="1" dirty="0">
                <a:solidFill>
                  <a:srgbClr val="D35400"/>
                </a:solidFill>
                <a:latin typeface="Calibri" pitchFamily="34" charset="0"/>
                <a:ea typeface="Calibri" pitchFamily="34" charset="-122"/>
                <a:cs typeface="Calibri" pitchFamily="34" charset="-120"/>
              </a:rPr>
              <a:t>2 — Struggling</a:t>
            </a:r>
            <a:endParaRPr lang="en-US" sz="1200" dirty="0"/>
          </a:p>
        </p:txBody>
      </p:sp>
      <p:sp>
        <p:nvSpPr>
          <p:cNvPr id="14" name="Text 12"/>
          <p:cNvSpPr/>
          <p:nvPr/>
        </p:nvSpPr>
        <p:spPr>
          <a:xfrm>
            <a:off x="6705600" y="2145792"/>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Jobs slowing; immigration collapse removing workers &amp; consumers</a:t>
            </a:r>
            <a:endParaRPr lang="en-US" sz="1267" dirty="0"/>
          </a:p>
        </p:txBody>
      </p:sp>
      <p:sp>
        <p:nvSpPr>
          <p:cNvPr id="15" name="Shape 13"/>
          <p:cNvSpPr/>
          <p:nvPr/>
        </p:nvSpPr>
        <p:spPr>
          <a:xfrm>
            <a:off x="341376" y="2682240"/>
            <a:ext cx="11509248" cy="548640"/>
          </a:xfrm>
          <a:prstGeom prst="rect">
            <a:avLst/>
          </a:prstGeom>
          <a:solidFill>
            <a:srgbClr val="F8FAFB"/>
          </a:solidFill>
          <a:ln w="6350">
            <a:solidFill>
              <a:srgbClr val="DCE4EE"/>
            </a:solidFill>
            <a:prstDash val="solid"/>
          </a:ln>
        </p:spPr>
        <p:txBody>
          <a:bodyPr/>
          <a:lstStyle/>
          <a:p>
            <a:endParaRPr lang="en-US" sz="2400"/>
          </a:p>
        </p:txBody>
      </p:sp>
      <p:sp>
        <p:nvSpPr>
          <p:cNvPr id="16" name="Text 14"/>
          <p:cNvSpPr/>
          <p:nvPr/>
        </p:nvSpPr>
        <p:spPr>
          <a:xfrm>
            <a:off x="463296" y="2743200"/>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Inflation &amp; Purchasing Power</a:t>
            </a:r>
            <a:endParaRPr lang="en-US" sz="1467" dirty="0"/>
          </a:p>
        </p:txBody>
      </p:sp>
      <p:sp>
        <p:nvSpPr>
          <p:cNvPr id="17" name="Shape 15"/>
          <p:cNvSpPr/>
          <p:nvPr/>
        </p:nvSpPr>
        <p:spPr>
          <a:xfrm>
            <a:off x="4937760" y="2755392"/>
            <a:ext cx="1645920" cy="377952"/>
          </a:xfrm>
          <a:prstGeom prst="rect">
            <a:avLst/>
          </a:prstGeom>
          <a:solidFill>
            <a:srgbClr val="FEF0E6"/>
          </a:solidFill>
          <a:ln w="12700">
            <a:solidFill>
              <a:srgbClr val="D35400"/>
            </a:solidFill>
            <a:prstDash val="solid"/>
          </a:ln>
        </p:spPr>
        <p:txBody>
          <a:bodyPr/>
          <a:lstStyle/>
          <a:p>
            <a:endParaRPr lang="en-US" sz="2400"/>
          </a:p>
        </p:txBody>
      </p:sp>
      <p:sp>
        <p:nvSpPr>
          <p:cNvPr id="18" name="Text 16"/>
          <p:cNvSpPr/>
          <p:nvPr/>
        </p:nvSpPr>
        <p:spPr>
          <a:xfrm>
            <a:off x="4937760" y="2755392"/>
            <a:ext cx="1645920" cy="377952"/>
          </a:xfrm>
          <a:prstGeom prst="rect">
            <a:avLst/>
          </a:prstGeom>
          <a:noFill/>
          <a:ln/>
        </p:spPr>
        <p:txBody>
          <a:bodyPr wrap="square" rtlCol="0" anchor="ctr"/>
          <a:lstStyle/>
          <a:p>
            <a:pPr algn="ctr"/>
            <a:r>
              <a:rPr lang="en-US" sz="1200" b="1" dirty="0">
                <a:solidFill>
                  <a:srgbClr val="D35400"/>
                </a:solidFill>
                <a:latin typeface="Calibri" pitchFamily="34" charset="0"/>
                <a:ea typeface="Calibri" pitchFamily="34" charset="-122"/>
                <a:cs typeface="Calibri" pitchFamily="34" charset="-120"/>
              </a:rPr>
              <a:t>2 — Struggling</a:t>
            </a:r>
            <a:endParaRPr lang="en-US" sz="1200" dirty="0"/>
          </a:p>
        </p:txBody>
      </p:sp>
      <p:sp>
        <p:nvSpPr>
          <p:cNvPr id="19" name="Text 17"/>
          <p:cNvSpPr/>
          <p:nvPr/>
        </p:nvSpPr>
        <p:spPr>
          <a:xfrm>
            <a:off x="6705600" y="2743200"/>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Sticky above target; real wage gains narrow and fragile</a:t>
            </a:r>
            <a:endParaRPr lang="en-US" sz="1267" dirty="0"/>
          </a:p>
        </p:txBody>
      </p:sp>
      <p:sp>
        <p:nvSpPr>
          <p:cNvPr id="20" name="Shape 18"/>
          <p:cNvSpPr/>
          <p:nvPr/>
        </p:nvSpPr>
        <p:spPr>
          <a:xfrm>
            <a:off x="341376" y="3279648"/>
            <a:ext cx="11509248" cy="548640"/>
          </a:xfrm>
          <a:prstGeom prst="rect">
            <a:avLst/>
          </a:prstGeom>
          <a:solidFill>
            <a:srgbClr val="FFFFFF"/>
          </a:solidFill>
          <a:ln w="6350">
            <a:solidFill>
              <a:srgbClr val="DCE4EE"/>
            </a:solidFill>
            <a:prstDash val="solid"/>
          </a:ln>
        </p:spPr>
        <p:txBody>
          <a:bodyPr/>
          <a:lstStyle/>
          <a:p>
            <a:endParaRPr lang="en-US" sz="2400"/>
          </a:p>
        </p:txBody>
      </p:sp>
      <p:sp>
        <p:nvSpPr>
          <p:cNvPr id="21" name="Text 19"/>
          <p:cNvSpPr/>
          <p:nvPr/>
        </p:nvSpPr>
        <p:spPr>
          <a:xfrm>
            <a:off x="463296" y="3340608"/>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Debt &amp; Fiscal Health</a:t>
            </a:r>
            <a:endParaRPr lang="en-US" sz="1467" dirty="0"/>
          </a:p>
        </p:txBody>
      </p:sp>
      <p:sp>
        <p:nvSpPr>
          <p:cNvPr id="22" name="Shape 20"/>
          <p:cNvSpPr/>
          <p:nvPr/>
        </p:nvSpPr>
        <p:spPr>
          <a:xfrm>
            <a:off x="4937760" y="3352800"/>
            <a:ext cx="1645920" cy="377952"/>
          </a:xfrm>
          <a:prstGeom prst="rect">
            <a:avLst/>
          </a:prstGeom>
          <a:solidFill>
            <a:srgbClr val="FDECEA"/>
          </a:solidFill>
          <a:ln w="12700">
            <a:solidFill>
              <a:srgbClr val="C0392B"/>
            </a:solidFill>
            <a:prstDash val="solid"/>
          </a:ln>
        </p:spPr>
        <p:txBody>
          <a:bodyPr/>
          <a:lstStyle/>
          <a:p>
            <a:endParaRPr lang="en-US" sz="2400"/>
          </a:p>
        </p:txBody>
      </p:sp>
      <p:sp>
        <p:nvSpPr>
          <p:cNvPr id="23" name="Text 21"/>
          <p:cNvSpPr/>
          <p:nvPr/>
        </p:nvSpPr>
        <p:spPr>
          <a:xfrm>
            <a:off x="4937760" y="3352800"/>
            <a:ext cx="1645920" cy="377952"/>
          </a:xfrm>
          <a:prstGeom prst="rect">
            <a:avLst/>
          </a:prstGeom>
          <a:noFill/>
          <a:ln/>
        </p:spPr>
        <p:txBody>
          <a:bodyPr wrap="square" rtlCol="0" anchor="ctr"/>
          <a:lstStyle/>
          <a:p>
            <a:pPr algn="ctr"/>
            <a:r>
              <a:rPr lang="en-US" sz="1200" b="1" dirty="0">
                <a:solidFill>
                  <a:srgbClr val="C0392B"/>
                </a:solidFill>
                <a:latin typeface="Calibri" pitchFamily="34" charset="0"/>
                <a:ea typeface="Calibri" pitchFamily="34" charset="-122"/>
                <a:cs typeface="Calibri" pitchFamily="34" charset="-120"/>
              </a:rPr>
              <a:t>1 — Crisis</a:t>
            </a:r>
            <a:endParaRPr lang="en-US" sz="1200" dirty="0"/>
          </a:p>
        </p:txBody>
      </p:sp>
      <p:sp>
        <p:nvSpPr>
          <p:cNvPr id="24" name="Text 22"/>
          <p:cNvSpPr/>
          <p:nvPr/>
        </p:nvSpPr>
        <p:spPr>
          <a:xfrm>
            <a:off x="6705600" y="3340608"/>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Debt at 124% GDP; interest payments now exceed defense budget</a:t>
            </a:r>
            <a:endParaRPr lang="en-US" sz="1267" dirty="0"/>
          </a:p>
        </p:txBody>
      </p:sp>
      <p:sp>
        <p:nvSpPr>
          <p:cNvPr id="25" name="Shape 23"/>
          <p:cNvSpPr/>
          <p:nvPr/>
        </p:nvSpPr>
        <p:spPr>
          <a:xfrm>
            <a:off x="341376" y="3877056"/>
            <a:ext cx="11509248" cy="548640"/>
          </a:xfrm>
          <a:prstGeom prst="rect">
            <a:avLst/>
          </a:prstGeom>
          <a:solidFill>
            <a:srgbClr val="F8FAFB"/>
          </a:solidFill>
          <a:ln w="6350">
            <a:solidFill>
              <a:srgbClr val="DCE4EE"/>
            </a:solidFill>
            <a:prstDash val="solid"/>
          </a:ln>
        </p:spPr>
        <p:txBody>
          <a:bodyPr/>
          <a:lstStyle/>
          <a:p>
            <a:endParaRPr lang="en-US" sz="2400"/>
          </a:p>
        </p:txBody>
      </p:sp>
      <p:sp>
        <p:nvSpPr>
          <p:cNvPr id="26" name="Text 24"/>
          <p:cNvSpPr/>
          <p:nvPr/>
        </p:nvSpPr>
        <p:spPr>
          <a:xfrm>
            <a:off x="463296" y="3938016"/>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Housing &amp; Stability</a:t>
            </a:r>
            <a:endParaRPr lang="en-US" sz="1467" dirty="0"/>
          </a:p>
        </p:txBody>
      </p:sp>
      <p:sp>
        <p:nvSpPr>
          <p:cNvPr id="27" name="Shape 25"/>
          <p:cNvSpPr/>
          <p:nvPr/>
        </p:nvSpPr>
        <p:spPr>
          <a:xfrm>
            <a:off x="4937760" y="3950208"/>
            <a:ext cx="1645920" cy="377952"/>
          </a:xfrm>
          <a:prstGeom prst="rect">
            <a:avLst/>
          </a:prstGeom>
          <a:solidFill>
            <a:srgbClr val="FEF0E6"/>
          </a:solidFill>
          <a:ln w="12700">
            <a:solidFill>
              <a:srgbClr val="D35400"/>
            </a:solidFill>
            <a:prstDash val="solid"/>
          </a:ln>
        </p:spPr>
        <p:txBody>
          <a:bodyPr/>
          <a:lstStyle/>
          <a:p>
            <a:endParaRPr lang="en-US" sz="2400"/>
          </a:p>
        </p:txBody>
      </p:sp>
      <p:sp>
        <p:nvSpPr>
          <p:cNvPr id="28" name="Text 26"/>
          <p:cNvSpPr/>
          <p:nvPr/>
        </p:nvSpPr>
        <p:spPr>
          <a:xfrm>
            <a:off x="4937760" y="3950208"/>
            <a:ext cx="1645920" cy="377952"/>
          </a:xfrm>
          <a:prstGeom prst="rect">
            <a:avLst/>
          </a:prstGeom>
          <a:noFill/>
          <a:ln/>
        </p:spPr>
        <p:txBody>
          <a:bodyPr wrap="square" rtlCol="0" anchor="ctr"/>
          <a:lstStyle/>
          <a:p>
            <a:pPr algn="ctr"/>
            <a:r>
              <a:rPr lang="en-US" sz="1200" b="1" dirty="0">
                <a:solidFill>
                  <a:srgbClr val="D35400"/>
                </a:solidFill>
                <a:latin typeface="Calibri" pitchFamily="34" charset="0"/>
                <a:ea typeface="Calibri" pitchFamily="34" charset="-122"/>
                <a:cs typeface="Calibri" pitchFamily="34" charset="-120"/>
              </a:rPr>
              <a:t>2 — Struggling</a:t>
            </a:r>
            <a:endParaRPr lang="en-US" sz="1200" dirty="0"/>
          </a:p>
        </p:txBody>
      </p:sp>
      <p:sp>
        <p:nvSpPr>
          <p:cNvPr id="29" name="Text 27"/>
          <p:cNvSpPr/>
          <p:nvPr/>
        </p:nvSpPr>
        <p:spPr>
          <a:xfrm>
            <a:off x="6705600" y="3938016"/>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Price-to-income 4.9x nationally; rentals unaffordable in 34 states</a:t>
            </a:r>
            <a:endParaRPr lang="en-US" sz="1267" dirty="0"/>
          </a:p>
        </p:txBody>
      </p:sp>
      <p:sp>
        <p:nvSpPr>
          <p:cNvPr id="30" name="Shape 28"/>
          <p:cNvSpPr/>
          <p:nvPr/>
        </p:nvSpPr>
        <p:spPr>
          <a:xfrm>
            <a:off x="341376" y="4474464"/>
            <a:ext cx="11509248" cy="548640"/>
          </a:xfrm>
          <a:prstGeom prst="rect">
            <a:avLst/>
          </a:prstGeom>
          <a:solidFill>
            <a:srgbClr val="FFFFFF"/>
          </a:solidFill>
          <a:ln w="6350">
            <a:solidFill>
              <a:srgbClr val="DCE4EE"/>
            </a:solidFill>
            <a:prstDash val="solid"/>
          </a:ln>
        </p:spPr>
        <p:txBody>
          <a:bodyPr/>
          <a:lstStyle/>
          <a:p>
            <a:endParaRPr lang="en-US" sz="2400"/>
          </a:p>
        </p:txBody>
      </p:sp>
      <p:sp>
        <p:nvSpPr>
          <p:cNvPr id="31" name="Text 29"/>
          <p:cNvSpPr/>
          <p:nvPr/>
        </p:nvSpPr>
        <p:spPr>
          <a:xfrm>
            <a:off x="463296" y="4535424"/>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Economic Imbalance — Rich vs. Poor</a:t>
            </a:r>
            <a:endParaRPr lang="en-US" sz="1467" dirty="0"/>
          </a:p>
        </p:txBody>
      </p:sp>
      <p:sp>
        <p:nvSpPr>
          <p:cNvPr id="32" name="Shape 30"/>
          <p:cNvSpPr/>
          <p:nvPr/>
        </p:nvSpPr>
        <p:spPr>
          <a:xfrm>
            <a:off x="4937760" y="4547616"/>
            <a:ext cx="1645920" cy="377952"/>
          </a:xfrm>
          <a:prstGeom prst="rect">
            <a:avLst/>
          </a:prstGeom>
          <a:solidFill>
            <a:srgbClr val="FDECEA"/>
          </a:solidFill>
          <a:ln w="12700">
            <a:solidFill>
              <a:srgbClr val="C0392B"/>
            </a:solidFill>
            <a:prstDash val="solid"/>
          </a:ln>
        </p:spPr>
        <p:txBody>
          <a:bodyPr/>
          <a:lstStyle/>
          <a:p>
            <a:endParaRPr lang="en-US" sz="2400"/>
          </a:p>
        </p:txBody>
      </p:sp>
      <p:sp>
        <p:nvSpPr>
          <p:cNvPr id="33" name="Text 31"/>
          <p:cNvSpPr/>
          <p:nvPr/>
        </p:nvSpPr>
        <p:spPr>
          <a:xfrm>
            <a:off x="4937760" y="4547616"/>
            <a:ext cx="1645920" cy="377952"/>
          </a:xfrm>
          <a:prstGeom prst="rect">
            <a:avLst/>
          </a:prstGeom>
          <a:noFill/>
          <a:ln/>
        </p:spPr>
        <p:txBody>
          <a:bodyPr wrap="square" rtlCol="0" anchor="ctr"/>
          <a:lstStyle/>
          <a:p>
            <a:pPr algn="ctr"/>
            <a:r>
              <a:rPr lang="en-US" sz="1200" b="1" dirty="0">
                <a:solidFill>
                  <a:srgbClr val="C0392B"/>
                </a:solidFill>
                <a:latin typeface="Calibri" pitchFamily="34" charset="0"/>
                <a:ea typeface="Calibri" pitchFamily="34" charset="-122"/>
                <a:cs typeface="Calibri" pitchFamily="34" charset="-120"/>
              </a:rPr>
              <a:t>1 — Crisis</a:t>
            </a:r>
            <a:endParaRPr lang="en-US" sz="1200" dirty="0"/>
          </a:p>
        </p:txBody>
      </p:sp>
      <p:sp>
        <p:nvSpPr>
          <p:cNvPr id="34" name="Text 32"/>
          <p:cNvSpPr/>
          <p:nvPr/>
        </p:nvSpPr>
        <p:spPr>
          <a:xfrm>
            <a:off x="6705600" y="4535424"/>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Gini 0.49; top 10% hold 67% of wealth; mobility below peer nations</a:t>
            </a:r>
            <a:endParaRPr lang="en-US" sz="1267" dirty="0"/>
          </a:p>
        </p:txBody>
      </p:sp>
      <p:sp>
        <p:nvSpPr>
          <p:cNvPr id="35" name="Shape 33"/>
          <p:cNvSpPr/>
          <p:nvPr/>
        </p:nvSpPr>
        <p:spPr>
          <a:xfrm>
            <a:off x="341376" y="5071872"/>
            <a:ext cx="11509248" cy="548640"/>
          </a:xfrm>
          <a:prstGeom prst="rect">
            <a:avLst/>
          </a:prstGeom>
          <a:solidFill>
            <a:srgbClr val="F8FAFB"/>
          </a:solidFill>
          <a:ln w="6350">
            <a:solidFill>
              <a:srgbClr val="DCE4EE"/>
            </a:solidFill>
            <a:prstDash val="solid"/>
          </a:ln>
        </p:spPr>
        <p:txBody>
          <a:bodyPr/>
          <a:lstStyle/>
          <a:p>
            <a:endParaRPr lang="en-US" sz="2400"/>
          </a:p>
        </p:txBody>
      </p:sp>
      <p:sp>
        <p:nvSpPr>
          <p:cNvPr id="36" name="Text 34"/>
          <p:cNvSpPr/>
          <p:nvPr/>
        </p:nvSpPr>
        <p:spPr>
          <a:xfrm>
            <a:off x="463296" y="5132832"/>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Poverty — U.S. in Global Context</a:t>
            </a:r>
            <a:endParaRPr lang="en-US" sz="1467" dirty="0"/>
          </a:p>
        </p:txBody>
      </p:sp>
      <p:sp>
        <p:nvSpPr>
          <p:cNvPr id="37" name="Shape 35"/>
          <p:cNvSpPr/>
          <p:nvPr/>
        </p:nvSpPr>
        <p:spPr>
          <a:xfrm>
            <a:off x="4937760" y="5145024"/>
            <a:ext cx="1645920" cy="377952"/>
          </a:xfrm>
          <a:prstGeom prst="rect">
            <a:avLst/>
          </a:prstGeom>
          <a:solidFill>
            <a:srgbClr val="FDECEA"/>
          </a:solidFill>
          <a:ln w="12700">
            <a:solidFill>
              <a:srgbClr val="C0392B"/>
            </a:solidFill>
            <a:prstDash val="solid"/>
          </a:ln>
        </p:spPr>
        <p:txBody>
          <a:bodyPr/>
          <a:lstStyle/>
          <a:p>
            <a:endParaRPr lang="en-US" sz="2400"/>
          </a:p>
        </p:txBody>
      </p:sp>
      <p:sp>
        <p:nvSpPr>
          <p:cNvPr id="38" name="Text 36"/>
          <p:cNvSpPr/>
          <p:nvPr/>
        </p:nvSpPr>
        <p:spPr>
          <a:xfrm>
            <a:off x="4937760" y="5145024"/>
            <a:ext cx="1645920" cy="377952"/>
          </a:xfrm>
          <a:prstGeom prst="rect">
            <a:avLst/>
          </a:prstGeom>
          <a:noFill/>
          <a:ln/>
        </p:spPr>
        <p:txBody>
          <a:bodyPr wrap="square" rtlCol="0" anchor="ctr"/>
          <a:lstStyle/>
          <a:p>
            <a:pPr algn="ctr"/>
            <a:r>
              <a:rPr lang="en-US" sz="1200" b="1" dirty="0">
                <a:solidFill>
                  <a:srgbClr val="C0392B"/>
                </a:solidFill>
                <a:latin typeface="Calibri" pitchFamily="34" charset="0"/>
                <a:ea typeface="Calibri" pitchFamily="34" charset="-122"/>
                <a:cs typeface="Calibri" pitchFamily="34" charset="-120"/>
              </a:rPr>
              <a:t>1 — Crisis</a:t>
            </a:r>
            <a:endParaRPr lang="en-US" sz="1200" dirty="0"/>
          </a:p>
        </p:txBody>
      </p:sp>
      <p:sp>
        <p:nvSpPr>
          <p:cNvPr id="39" name="Text 37"/>
          <p:cNvSpPr/>
          <p:nvPr/>
        </p:nvSpPr>
        <p:spPr>
          <a:xfrm>
            <a:off x="6705600" y="5132832"/>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17.8% overall (worst in OECD); 20.5% child poverty; 18M in deep poverty</a:t>
            </a:r>
            <a:endParaRPr lang="en-US" sz="1267" dirty="0"/>
          </a:p>
        </p:txBody>
      </p:sp>
      <p:sp>
        <p:nvSpPr>
          <p:cNvPr id="40" name="Shape 38"/>
          <p:cNvSpPr/>
          <p:nvPr/>
        </p:nvSpPr>
        <p:spPr>
          <a:xfrm>
            <a:off x="341376" y="5669280"/>
            <a:ext cx="11509248" cy="548640"/>
          </a:xfrm>
          <a:prstGeom prst="rect">
            <a:avLst/>
          </a:prstGeom>
          <a:solidFill>
            <a:srgbClr val="FFFFFF"/>
          </a:solidFill>
          <a:ln w="6350">
            <a:solidFill>
              <a:srgbClr val="DCE4EE"/>
            </a:solidFill>
            <a:prstDash val="solid"/>
          </a:ln>
        </p:spPr>
        <p:txBody>
          <a:bodyPr/>
          <a:lstStyle/>
          <a:p>
            <a:endParaRPr lang="en-US" sz="2400"/>
          </a:p>
        </p:txBody>
      </p:sp>
      <p:sp>
        <p:nvSpPr>
          <p:cNvPr id="41" name="Text 39"/>
          <p:cNvSpPr/>
          <p:nvPr/>
        </p:nvSpPr>
        <p:spPr>
          <a:xfrm>
            <a:off x="463296" y="5730240"/>
            <a:ext cx="4389120" cy="426720"/>
          </a:xfrm>
          <a:prstGeom prst="rect">
            <a:avLst/>
          </a:prstGeom>
          <a:noFill/>
          <a:ln/>
        </p:spPr>
        <p:txBody>
          <a:bodyPr wrap="square" rtlCol="0" anchor="ctr"/>
          <a:lstStyle/>
          <a:p>
            <a:r>
              <a:rPr lang="en-US" sz="1467" b="1" dirty="0">
                <a:solidFill>
                  <a:srgbClr val="1A3A5C"/>
                </a:solidFill>
                <a:latin typeface="Calibri" pitchFamily="34" charset="0"/>
                <a:ea typeface="Calibri" pitchFamily="34" charset="-122"/>
                <a:cs typeface="Calibri" pitchFamily="34" charset="-120"/>
              </a:rPr>
              <a:t>Trade &amp; External Balance</a:t>
            </a:r>
            <a:endParaRPr lang="en-US" sz="1467" dirty="0"/>
          </a:p>
        </p:txBody>
      </p:sp>
      <p:sp>
        <p:nvSpPr>
          <p:cNvPr id="42" name="Shape 40"/>
          <p:cNvSpPr/>
          <p:nvPr/>
        </p:nvSpPr>
        <p:spPr>
          <a:xfrm>
            <a:off x="4937760" y="5742432"/>
            <a:ext cx="1645920" cy="377952"/>
          </a:xfrm>
          <a:prstGeom prst="rect">
            <a:avLst/>
          </a:prstGeom>
          <a:solidFill>
            <a:srgbClr val="FEF0E6"/>
          </a:solidFill>
          <a:ln w="12700">
            <a:solidFill>
              <a:srgbClr val="D35400"/>
            </a:solidFill>
            <a:prstDash val="solid"/>
          </a:ln>
        </p:spPr>
        <p:txBody>
          <a:bodyPr/>
          <a:lstStyle/>
          <a:p>
            <a:endParaRPr lang="en-US" sz="2400"/>
          </a:p>
        </p:txBody>
      </p:sp>
      <p:sp>
        <p:nvSpPr>
          <p:cNvPr id="43" name="Text 41"/>
          <p:cNvSpPr/>
          <p:nvPr/>
        </p:nvSpPr>
        <p:spPr>
          <a:xfrm>
            <a:off x="4937760" y="5742432"/>
            <a:ext cx="1645920" cy="377952"/>
          </a:xfrm>
          <a:prstGeom prst="rect">
            <a:avLst/>
          </a:prstGeom>
          <a:noFill/>
          <a:ln/>
        </p:spPr>
        <p:txBody>
          <a:bodyPr wrap="square" rtlCol="0" anchor="ctr"/>
          <a:lstStyle/>
          <a:p>
            <a:pPr algn="ctr"/>
            <a:r>
              <a:rPr lang="en-US" sz="1200" b="1" dirty="0">
                <a:solidFill>
                  <a:srgbClr val="D35400"/>
                </a:solidFill>
                <a:latin typeface="Calibri" pitchFamily="34" charset="0"/>
                <a:ea typeface="Calibri" pitchFamily="34" charset="-122"/>
                <a:cs typeface="Calibri" pitchFamily="34" charset="-120"/>
              </a:rPr>
              <a:t>2 — Struggling</a:t>
            </a:r>
            <a:endParaRPr lang="en-US" sz="1200" dirty="0"/>
          </a:p>
        </p:txBody>
      </p:sp>
      <p:sp>
        <p:nvSpPr>
          <p:cNvPr id="44" name="Text 42"/>
          <p:cNvSpPr/>
          <p:nvPr/>
        </p:nvSpPr>
        <p:spPr>
          <a:xfrm>
            <a:off x="6705600" y="5730240"/>
            <a:ext cx="5059680" cy="426720"/>
          </a:xfrm>
          <a:prstGeom prst="rect">
            <a:avLst/>
          </a:prstGeom>
          <a:noFill/>
          <a:ln/>
        </p:spPr>
        <p:txBody>
          <a:bodyPr wrap="square" rtlCol="0" anchor="ctr"/>
          <a:lstStyle/>
          <a:p>
            <a:r>
              <a:rPr lang="en-US" sz="1267" dirty="0">
                <a:solidFill>
                  <a:srgbClr val="2C3E56"/>
                </a:solidFill>
                <a:latin typeface="Calibri Light" pitchFamily="34" charset="0"/>
                <a:ea typeface="Calibri Light" pitchFamily="34" charset="-122"/>
                <a:cs typeface="Calibri Light" pitchFamily="34" charset="-120"/>
              </a:rPr>
              <a:t>Current account deficit persistent at 3.7% of GDP</a:t>
            </a:r>
            <a:endParaRPr lang="en-US" sz="1267" dirty="0"/>
          </a:p>
        </p:txBody>
      </p:sp>
      <p:sp>
        <p:nvSpPr>
          <p:cNvPr id="45" name="Shape 43"/>
          <p:cNvSpPr/>
          <p:nvPr/>
        </p:nvSpPr>
        <p:spPr>
          <a:xfrm>
            <a:off x="341376" y="6278880"/>
            <a:ext cx="11509248" cy="390144"/>
          </a:xfrm>
          <a:prstGeom prst="rect">
            <a:avLst/>
          </a:prstGeom>
          <a:solidFill>
            <a:srgbClr val="FDECEA"/>
          </a:solidFill>
          <a:ln w="12700">
            <a:solidFill>
              <a:srgbClr val="C0392B"/>
            </a:solidFill>
            <a:prstDash val="solid"/>
          </a:ln>
        </p:spPr>
        <p:txBody>
          <a:bodyPr/>
          <a:lstStyle/>
          <a:p>
            <a:endParaRPr lang="en-US" sz="2400"/>
          </a:p>
        </p:txBody>
      </p:sp>
      <p:sp>
        <p:nvSpPr>
          <p:cNvPr id="46" name="Text 44"/>
          <p:cNvSpPr/>
          <p:nvPr/>
        </p:nvSpPr>
        <p:spPr>
          <a:xfrm>
            <a:off x="487680" y="6303264"/>
            <a:ext cx="11216640" cy="341376"/>
          </a:xfrm>
          <a:prstGeom prst="rect">
            <a:avLst/>
          </a:prstGeom>
          <a:noFill/>
          <a:ln/>
        </p:spPr>
        <p:txBody>
          <a:bodyPr wrap="square" rtlCol="0" anchor="ctr"/>
          <a:lstStyle/>
          <a:p>
            <a:r>
              <a:rPr lang="en-US" sz="1200" kern="0" spc="133" dirty="0">
                <a:solidFill>
                  <a:srgbClr val="6B7A8D"/>
                </a:solidFill>
              </a:rPr>
              <a:t>OVERALL  </a:t>
            </a:r>
            <a:r>
              <a:rPr lang="en-US" sz="1333" b="1" dirty="0">
                <a:solidFill>
                  <a:srgbClr val="C0392B"/>
                </a:solidFill>
              </a:rPr>
              <a:t>1–2  Structurally Troubled  </a:t>
            </a:r>
            <a:r>
              <a:rPr lang="en-US" sz="1200" dirty="0">
                <a:solidFill>
                  <a:srgbClr val="2C3E56"/>
                </a:solidFill>
              </a:rPr>
              <a:t>Three of eight categories score Crisis. Surface growth masks structural deterioration.</a:t>
            </a:r>
            <a:endParaRPr lang="en-US" sz="1200" dirty="0"/>
          </a:p>
        </p:txBody>
      </p:sp>
      <p:sp>
        <p:nvSpPr>
          <p:cNvPr id="47" name="Text 45"/>
          <p:cNvSpPr/>
          <p:nvPr/>
        </p:nvSpPr>
        <p:spPr>
          <a:xfrm>
            <a:off x="487680" y="6437376"/>
            <a:ext cx="11216640" cy="268224"/>
          </a:xfrm>
          <a:prstGeom prst="rect">
            <a:avLst/>
          </a:prstGeom>
          <a:noFill/>
          <a:ln/>
        </p:spPr>
        <p:txBody>
          <a:bodyPr wrap="square" rtlCol="0" anchor="ctr"/>
          <a:lstStyle/>
          <a:p>
            <a:r>
              <a:rPr lang="en-US" sz="1067" b="1" dirty="0">
                <a:solidFill>
                  <a:srgbClr val="6B7A8D"/>
                </a:solidFill>
                <a:latin typeface="Calibri Light" pitchFamily="34" charset="0"/>
                <a:ea typeface="Calibri Light" pitchFamily="34" charset="-122"/>
                <a:cs typeface="Calibri Light" pitchFamily="34" charset="-120"/>
              </a:rPr>
              <a:t>SeePhas</a:t>
            </a:r>
            <a:r>
              <a:rPr lang="en-US" sz="1067" dirty="0">
                <a:solidFill>
                  <a:srgbClr val="6B7A8D"/>
                </a:solidFill>
                <a:latin typeface="Calibri Light" pitchFamily="34" charset="0"/>
                <a:ea typeface="Calibri Light" pitchFamily="34" charset="-122"/>
                <a:cs typeface="Calibri Light" pitchFamily="34" charset="-120"/>
              </a:rPr>
              <a:t>  |  seephas.com  |  U.S. Economic Health Dashboard  |  April 2026</a:t>
            </a:r>
            <a:endParaRPr lang="en-US" sz="1067"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OVERVIEW</a:t>
            </a:r>
            <a:endParaRPr lang="en-US" sz="850" dirty="0"/>
          </a:p>
        </p:txBody>
      </p:sp>
      <p:sp>
        <p:nvSpPr>
          <p:cNvPr id="3" name="Text 1"/>
          <p:cNvSpPr/>
          <p:nvPr/>
        </p:nvSpPr>
        <p:spPr>
          <a:xfrm>
            <a:off x="457200" y="384048"/>
            <a:ext cx="11274552" cy="457200"/>
          </a:xfrm>
          <a:prstGeom prst="rect">
            <a:avLst/>
          </a:prstGeom>
          <a:noFill/>
          <a:ln/>
        </p:spPr>
        <p:txBody>
          <a:bodyPr wrap="square" lIns="0" tIns="0" rIns="0" bIns="0" rtlCol="0" anchor="ctr"/>
          <a:lstStyle/>
          <a:p>
            <a:pPr marL="0" indent="0">
              <a:buNone/>
            </a:pPr>
            <a:r>
              <a:rPr lang="en-US" sz="2800" b="1" dirty="0">
                <a:solidFill>
                  <a:srgbClr val="1A1A18"/>
                </a:solidFill>
                <a:latin typeface="Georgia" pitchFamily="34" charset="0"/>
                <a:ea typeface="Georgia" pitchFamily="34" charset="-122"/>
                <a:cs typeface="Georgia" pitchFamily="34" charset="-120"/>
              </a:rPr>
              <a:t>At a glance: Six things to know</a:t>
            </a:r>
            <a:endParaRPr lang="en-US" sz="2800" dirty="0"/>
          </a:p>
        </p:txBody>
      </p:sp>
      <p:sp>
        <p:nvSpPr>
          <p:cNvPr id="4" name="Shape 2"/>
          <p:cNvSpPr/>
          <p:nvPr/>
        </p:nvSpPr>
        <p:spPr>
          <a:xfrm>
            <a:off x="457200" y="1005840"/>
            <a:ext cx="3566160" cy="162763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5" name="Shape 3"/>
          <p:cNvSpPr/>
          <p:nvPr/>
        </p:nvSpPr>
        <p:spPr>
          <a:xfrm>
            <a:off x="621792" y="1188720"/>
            <a:ext cx="402336" cy="402336"/>
          </a:xfrm>
          <a:prstGeom prst="ellipse">
            <a:avLst/>
          </a:prstGeom>
          <a:solidFill>
            <a:srgbClr val="1A6B40"/>
          </a:solidFill>
          <a:ln w="12700">
            <a:solidFill>
              <a:srgbClr val="1A6B40"/>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685800" y="1252728"/>
            <a:ext cx="274320" cy="274320"/>
          </a:xfrm>
          <a:prstGeom prst="rect">
            <a:avLst/>
          </a:prstGeom>
        </p:spPr>
      </p:pic>
      <p:sp>
        <p:nvSpPr>
          <p:cNvPr id="7" name="Text 4"/>
          <p:cNvSpPr/>
          <p:nvPr/>
        </p:nvSpPr>
        <p:spPr>
          <a:xfrm>
            <a:off x="1143000" y="1207008"/>
            <a:ext cx="2743200" cy="201168"/>
          </a:xfrm>
          <a:prstGeom prst="rect">
            <a:avLst/>
          </a:prstGeom>
          <a:noFill/>
          <a:ln/>
        </p:spPr>
        <p:txBody>
          <a:bodyPr wrap="square" lIns="0" tIns="0" rIns="0" bIns="0" rtlCol="0" anchor="ctr"/>
          <a:lstStyle/>
          <a:p>
            <a:pPr marL="0" indent="0">
              <a:buNone/>
            </a:pPr>
            <a:r>
              <a:rPr lang="en-US" sz="800" b="1" kern="0" spc="300" dirty="0">
                <a:solidFill>
                  <a:srgbClr val="1A6B40"/>
                </a:solidFill>
                <a:latin typeface="Calibri" pitchFamily="34" charset="0"/>
                <a:ea typeface="Calibri" pitchFamily="34" charset="-122"/>
                <a:cs typeface="Calibri" pitchFamily="34" charset="-120"/>
              </a:rPr>
              <a:t>GOOD</a:t>
            </a:r>
            <a:endParaRPr lang="en-US" sz="800" dirty="0"/>
          </a:p>
        </p:txBody>
      </p:sp>
      <p:sp>
        <p:nvSpPr>
          <p:cNvPr id="8" name="Text 5"/>
          <p:cNvSpPr/>
          <p:nvPr/>
        </p:nvSpPr>
        <p:spPr>
          <a:xfrm>
            <a:off x="621792" y="1572768"/>
            <a:ext cx="3291840" cy="329184"/>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Jobs: mostly fine</a:t>
            </a:r>
            <a:endParaRPr lang="en-US" sz="1300" dirty="0"/>
          </a:p>
        </p:txBody>
      </p:sp>
      <p:sp>
        <p:nvSpPr>
          <p:cNvPr id="9" name="Text 6"/>
          <p:cNvSpPr/>
          <p:nvPr/>
        </p:nvSpPr>
        <p:spPr>
          <a:xfrm>
            <a:off x="621792" y="1901952"/>
            <a:ext cx="3291840" cy="640080"/>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4.3% unemployment. 115K jobs added in April — double forecasts.</a:t>
            </a:r>
            <a:endParaRPr lang="en-US" sz="1050" dirty="0"/>
          </a:p>
        </p:txBody>
      </p:sp>
      <p:sp>
        <p:nvSpPr>
          <p:cNvPr id="10" name="Shape 7"/>
          <p:cNvSpPr/>
          <p:nvPr/>
        </p:nvSpPr>
        <p:spPr>
          <a:xfrm>
            <a:off x="4178808" y="1005840"/>
            <a:ext cx="3566160" cy="162763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1" name="Shape 8"/>
          <p:cNvSpPr/>
          <p:nvPr/>
        </p:nvSpPr>
        <p:spPr>
          <a:xfrm>
            <a:off x="4343400" y="1188720"/>
            <a:ext cx="402336" cy="402336"/>
          </a:xfrm>
          <a:prstGeom prst="ellipse">
            <a:avLst/>
          </a:prstGeom>
          <a:solidFill>
            <a:srgbClr val="1A6B40"/>
          </a:solidFill>
          <a:ln w="12700">
            <a:solidFill>
              <a:srgbClr val="1A6B40"/>
            </a:solidFill>
            <a:prstDash val="solid"/>
          </a:ln>
        </p:spPr>
        <p:txBody>
          <a:bodyPr/>
          <a:lstStyle/>
          <a:p>
            <a:endParaRPr lang="en-US"/>
          </a:p>
        </p:txBody>
      </p:sp>
      <p:pic>
        <p:nvPicPr>
          <p:cNvPr id="12" name="Image 1" descr="preencoded.png"/>
          <p:cNvPicPr>
            <a:picLocks noChangeAspect="1"/>
          </p:cNvPicPr>
          <p:nvPr/>
        </p:nvPicPr>
        <p:blipFill>
          <a:blip r:embed="rId3"/>
          <a:stretch>
            <a:fillRect/>
          </a:stretch>
        </p:blipFill>
        <p:spPr>
          <a:xfrm>
            <a:off x="4407408" y="1252728"/>
            <a:ext cx="274320" cy="274320"/>
          </a:xfrm>
          <a:prstGeom prst="rect">
            <a:avLst/>
          </a:prstGeom>
        </p:spPr>
      </p:pic>
      <p:sp>
        <p:nvSpPr>
          <p:cNvPr id="13" name="Text 9"/>
          <p:cNvSpPr/>
          <p:nvPr/>
        </p:nvSpPr>
        <p:spPr>
          <a:xfrm>
            <a:off x="4864608" y="1207008"/>
            <a:ext cx="2743200" cy="201168"/>
          </a:xfrm>
          <a:prstGeom prst="rect">
            <a:avLst/>
          </a:prstGeom>
          <a:noFill/>
          <a:ln/>
        </p:spPr>
        <p:txBody>
          <a:bodyPr wrap="square" lIns="0" tIns="0" rIns="0" bIns="0" rtlCol="0" anchor="ctr"/>
          <a:lstStyle/>
          <a:p>
            <a:pPr marL="0" indent="0">
              <a:buNone/>
            </a:pPr>
            <a:r>
              <a:rPr lang="en-US" sz="800" b="1" kern="0" spc="300" dirty="0">
                <a:solidFill>
                  <a:srgbClr val="1A6B40"/>
                </a:solidFill>
                <a:latin typeface="Calibri" pitchFamily="34" charset="0"/>
                <a:ea typeface="Calibri" pitchFamily="34" charset="-122"/>
                <a:cs typeface="Calibri" pitchFamily="34" charset="-120"/>
              </a:rPr>
              <a:t>GOOD</a:t>
            </a:r>
            <a:endParaRPr lang="en-US" sz="800" dirty="0"/>
          </a:p>
        </p:txBody>
      </p:sp>
      <p:sp>
        <p:nvSpPr>
          <p:cNvPr id="14" name="Text 10"/>
          <p:cNvSpPr/>
          <p:nvPr/>
        </p:nvSpPr>
        <p:spPr>
          <a:xfrm>
            <a:off x="4343400" y="1572768"/>
            <a:ext cx="3291840" cy="329184"/>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Business investing heavily</a:t>
            </a:r>
            <a:endParaRPr lang="en-US" sz="1300" dirty="0"/>
          </a:p>
        </p:txBody>
      </p:sp>
      <p:sp>
        <p:nvSpPr>
          <p:cNvPr id="15" name="Text 11"/>
          <p:cNvSpPr/>
          <p:nvPr/>
        </p:nvSpPr>
        <p:spPr>
          <a:xfrm>
            <a:off x="4343400" y="1901952"/>
            <a:ext cx="3291840" cy="640080"/>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Equipment investment up 17%. The AI boom is real and ongoing.</a:t>
            </a:r>
            <a:endParaRPr lang="en-US" sz="1050" dirty="0"/>
          </a:p>
        </p:txBody>
      </p:sp>
      <p:sp>
        <p:nvSpPr>
          <p:cNvPr id="16" name="Shape 12"/>
          <p:cNvSpPr/>
          <p:nvPr/>
        </p:nvSpPr>
        <p:spPr>
          <a:xfrm>
            <a:off x="7900416" y="1005840"/>
            <a:ext cx="3566160" cy="162763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17" name="Shape 13"/>
          <p:cNvSpPr/>
          <p:nvPr/>
        </p:nvSpPr>
        <p:spPr>
          <a:xfrm>
            <a:off x="8065008" y="1188720"/>
            <a:ext cx="402336" cy="402336"/>
          </a:xfrm>
          <a:prstGeom prst="ellipse">
            <a:avLst/>
          </a:prstGeom>
          <a:solidFill>
            <a:srgbClr val="1A6B40"/>
          </a:solidFill>
          <a:ln w="12700">
            <a:solidFill>
              <a:srgbClr val="1A6B40"/>
            </a:solidFill>
            <a:prstDash val="solid"/>
          </a:ln>
        </p:spPr>
        <p:txBody>
          <a:bodyPr/>
          <a:lstStyle/>
          <a:p>
            <a:endParaRPr lang="en-US"/>
          </a:p>
        </p:txBody>
      </p:sp>
      <p:pic>
        <p:nvPicPr>
          <p:cNvPr id="18" name="Image 2" descr="preencoded.png"/>
          <p:cNvPicPr>
            <a:picLocks noChangeAspect="1"/>
          </p:cNvPicPr>
          <p:nvPr/>
        </p:nvPicPr>
        <p:blipFill>
          <a:blip r:embed="rId3"/>
          <a:stretch>
            <a:fillRect/>
          </a:stretch>
        </p:blipFill>
        <p:spPr>
          <a:xfrm>
            <a:off x="8129016" y="1252728"/>
            <a:ext cx="274320" cy="274320"/>
          </a:xfrm>
          <a:prstGeom prst="rect">
            <a:avLst/>
          </a:prstGeom>
        </p:spPr>
      </p:pic>
      <p:sp>
        <p:nvSpPr>
          <p:cNvPr id="19" name="Text 14"/>
          <p:cNvSpPr/>
          <p:nvPr/>
        </p:nvSpPr>
        <p:spPr>
          <a:xfrm>
            <a:off x="8586216" y="1207008"/>
            <a:ext cx="2743200" cy="201168"/>
          </a:xfrm>
          <a:prstGeom prst="rect">
            <a:avLst/>
          </a:prstGeom>
          <a:noFill/>
          <a:ln/>
        </p:spPr>
        <p:txBody>
          <a:bodyPr wrap="square" lIns="0" tIns="0" rIns="0" bIns="0" rtlCol="0" anchor="ctr"/>
          <a:lstStyle/>
          <a:p>
            <a:pPr marL="0" indent="0">
              <a:buNone/>
            </a:pPr>
            <a:r>
              <a:rPr lang="en-US" sz="800" b="1" kern="0" spc="300" dirty="0">
                <a:solidFill>
                  <a:srgbClr val="1A6B40"/>
                </a:solidFill>
                <a:latin typeface="Calibri" pitchFamily="34" charset="0"/>
                <a:ea typeface="Calibri" pitchFamily="34" charset="-122"/>
                <a:cs typeface="Calibri" pitchFamily="34" charset="-120"/>
              </a:rPr>
              <a:t>GOOD</a:t>
            </a:r>
            <a:endParaRPr lang="en-US" sz="800" dirty="0"/>
          </a:p>
        </p:txBody>
      </p:sp>
      <p:sp>
        <p:nvSpPr>
          <p:cNvPr id="20" name="Text 15"/>
          <p:cNvSpPr/>
          <p:nvPr/>
        </p:nvSpPr>
        <p:spPr>
          <a:xfrm>
            <a:off x="8065008" y="1572768"/>
            <a:ext cx="3291840" cy="329184"/>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Household debt: manageable</a:t>
            </a:r>
            <a:endParaRPr lang="en-US" sz="1300" dirty="0"/>
          </a:p>
        </p:txBody>
      </p:sp>
      <p:sp>
        <p:nvSpPr>
          <p:cNvPr id="21" name="Text 16"/>
          <p:cNvSpPr/>
          <p:nvPr/>
        </p:nvSpPr>
        <p:spPr>
          <a:xfrm>
            <a:off x="8065008" y="1901952"/>
            <a:ext cx="3291840" cy="640080"/>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Families spending ~12% of income on debt. Healthy limit is 15%.</a:t>
            </a:r>
            <a:endParaRPr lang="en-US" sz="1050" dirty="0"/>
          </a:p>
        </p:txBody>
      </p:sp>
      <p:sp>
        <p:nvSpPr>
          <p:cNvPr id="22" name="Shape 17"/>
          <p:cNvSpPr/>
          <p:nvPr/>
        </p:nvSpPr>
        <p:spPr>
          <a:xfrm>
            <a:off x="457200" y="2757830"/>
            <a:ext cx="3566160" cy="162763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3" name="Shape 18"/>
          <p:cNvSpPr/>
          <p:nvPr/>
        </p:nvSpPr>
        <p:spPr>
          <a:xfrm>
            <a:off x="621792" y="2940710"/>
            <a:ext cx="402336" cy="402336"/>
          </a:xfrm>
          <a:prstGeom prst="ellipse">
            <a:avLst/>
          </a:prstGeom>
          <a:solidFill>
            <a:srgbClr val="B83030"/>
          </a:solidFill>
          <a:ln w="12700">
            <a:solidFill>
              <a:srgbClr val="B83030"/>
            </a:solidFill>
            <a:prstDash val="solid"/>
          </a:ln>
        </p:spPr>
        <p:txBody>
          <a:bodyPr/>
          <a:lstStyle/>
          <a:p>
            <a:endParaRPr lang="en-US"/>
          </a:p>
        </p:txBody>
      </p:sp>
      <p:pic>
        <p:nvPicPr>
          <p:cNvPr id="24" name="Image 3" descr="preencoded.png"/>
          <p:cNvPicPr>
            <a:picLocks noChangeAspect="1"/>
          </p:cNvPicPr>
          <p:nvPr/>
        </p:nvPicPr>
        <p:blipFill>
          <a:blip r:embed="rId4"/>
          <a:stretch>
            <a:fillRect/>
          </a:stretch>
        </p:blipFill>
        <p:spPr>
          <a:xfrm>
            <a:off x="685800" y="3004718"/>
            <a:ext cx="274320" cy="274320"/>
          </a:xfrm>
          <a:prstGeom prst="rect">
            <a:avLst/>
          </a:prstGeom>
        </p:spPr>
      </p:pic>
      <p:sp>
        <p:nvSpPr>
          <p:cNvPr id="25" name="Text 19"/>
          <p:cNvSpPr/>
          <p:nvPr/>
        </p:nvSpPr>
        <p:spPr>
          <a:xfrm>
            <a:off x="1143000" y="2958998"/>
            <a:ext cx="2743200" cy="201168"/>
          </a:xfrm>
          <a:prstGeom prst="rect">
            <a:avLst/>
          </a:prstGeom>
          <a:noFill/>
          <a:ln/>
        </p:spPr>
        <p:txBody>
          <a:bodyPr wrap="square" lIns="0" tIns="0" rIns="0" bIns="0" rtlCol="0" anchor="ctr"/>
          <a:lstStyle/>
          <a:p>
            <a:pPr marL="0" indent="0">
              <a:buNone/>
            </a:pPr>
            <a:r>
              <a:rPr lang="en-US" sz="800" b="1" kern="0" spc="300" dirty="0">
                <a:solidFill>
                  <a:srgbClr val="B83030"/>
                </a:solidFill>
                <a:latin typeface="Calibri" pitchFamily="34" charset="0"/>
                <a:ea typeface="Calibri" pitchFamily="34" charset="-122"/>
                <a:cs typeface="Calibri" pitchFamily="34" charset="-120"/>
              </a:rPr>
              <a:t>CRISIS</a:t>
            </a:r>
            <a:endParaRPr lang="en-US" sz="800" dirty="0"/>
          </a:p>
        </p:txBody>
      </p:sp>
      <p:sp>
        <p:nvSpPr>
          <p:cNvPr id="26" name="Text 20"/>
          <p:cNvSpPr/>
          <p:nvPr/>
        </p:nvSpPr>
        <p:spPr>
          <a:xfrm>
            <a:off x="621792" y="3324758"/>
            <a:ext cx="3291840" cy="329184"/>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Prices still rising fast</a:t>
            </a:r>
            <a:endParaRPr lang="en-US" sz="1300" dirty="0"/>
          </a:p>
        </p:txBody>
      </p:sp>
      <p:sp>
        <p:nvSpPr>
          <p:cNvPr id="27" name="Text 21"/>
          <p:cNvSpPr/>
          <p:nvPr/>
        </p:nvSpPr>
        <p:spPr>
          <a:xfrm>
            <a:off x="621792" y="3653942"/>
            <a:ext cx="3291840" cy="640080"/>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Inflation at 3.8%. Wages at 3.4%. You're losing ground every month.</a:t>
            </a:r>
            <a:endParaRPr lang="en-US" sz="1050" dirty="0"/>
          </a:p>
        </p:txBody>
      </p:sp>
      <p:sp>
        <p:nvSpPr>
          <p:cNvPr id="28" name="Shape 22"/>
          <p:cNvSpPr/>
          <p:nvPr/>
        </p:nvSpPr>
        <p:spPr>
          <a:xfrm>
            <a:off x="4178808" y="2757830"/>
            <a:ext cx="3566160" cy="162763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29" name="Shape 23"/>
          <p:cNvSpPr/>
          <p:nvPr/>
        </p:nvSpPr>
        <p:spPr>
          <a:xfrm>
            <a:off x="4343400" y="2940710"/>
            <a:ext cx="402336" cy="402336"/>
          </a:xfrm>
          <a:prstGeom prst="ellipse">
            <a:avLst/>
          </a:prstGeom>
          <a:solidFill>
            <a:srgbClr val="B83030"/>
          </a:solidFill>
          <a:ln w="12700">
            <a:solidFill>
              <a:srgbClr val="B83030"/>
            </a:solidFill>
            <a:prstDash val="solid"/>
          </a:ln>
        </p:spPr>
        <p:txBody>
          <a:bodyPr/>
          <a:lstStyle/>
          <a:p>
            <a:endParaRPr lang="en-US"/>
          </a:p>
        </p:txBody>
      </p:sp>
      <p:pic>
        <p:nvPicPr>
          <p:cNvPr id="30" name="Image 4" descr="preencoded.png"/>
          <p:cNvPicPr>
            <a:picLocks noChangeAspect="1"/>
          </p:cNvPicPr>
          <p:nvPr/>
        </p:nvPicPr>
        <p:blipFill>
          <a:blip r:embed="rId4"/>
          <a:stretch>
            <a:fillRect/>
          </a:stretch>
        </p:blipFill>
        <p:spPr>
          <a:xfrm>
            <a:off x="4407408" y="3004718"/>
            <a:ext cx="274320" cy="274320"/>
          </a:xfrm>
          <a:prstGeom prst="rect">
            <a:avLst/>
          </a:prstGeom>
        </p:spPr>
      </p:pic>
      <p:sp>
        <p:nvSpPr>
          <p:cNvPr id="31" name="Text 24"/>
          <p:cNvSpPr/>
          <p:nvPr/>
        </p:nvSpPr>
        <p:spPr>
          <a:xfrm>
            <a:off x="4864608" y="2958998"/>
            <a:ext cx="2743200" cy="201168"/>
          </a:xfrm>
          <a:prstGeom prst="rect">
            <a:avLst/>
          </a:prstGeom>
          <a:noFill/>
          <a:ln/>
        </p:spPr>
        <p:txBody>
          <a:bodyPr wrap="square" lIns="0" tIns="0" rIns="0" bIns="0" rtlCol="0" anchor="ctr"/>
          <a:lstStyle/>
          <a:p>
            <a:pPr marL="0" indent="0">
              <a:buNone/>
            </a:pPr>
            <a:r>
              <a:rPr lang="en-US" sz="800" b="1" kern="0" spc="300" dirty="0">
                <a:solidFill>
                  <a:srgbClr val="B83030"/>
                </a:solidFill>
                <a:latin typeface="Calibri" pitchFamily="34" charset="0"/>
                <a:ea typeface="Calibri" pitchFamily="34" charset="-122"/>
                <a:cs typeface="Calibri" pitchFamily="34" charset="-120"/>
              </a:rPr>
              <a:t>CRISIS</a:t>
            </a:r>
            <a:endParaRPr lang="en-US" sz="800" dirty="0"/>
          </a:p>
        </p:txBody>
      </p:sp>
      <p:sp>
        <p:nvSpPr>
          <p:cNvPr id="32" name="Text 25"/>
          <p:cNvSpPr/>
          <p:nvPr/>
        </p:nvSpPr>
        <p:spPr>
          <a:xfrm>
            <a:off x="4343400" y="3324758"/>
            <a:ext cx="3291840" cy="329184"/>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National debt out of control</a:t>
            </a:r>
            <a:endParaRPr lang="en-US" sz="1300" dirty="0"/>
          </a:p>
        </p:txBody>
      </p:sp>
      <p:sp>
        <p:nvSpPr>
          <p:cNvPr id="33" name="Text 26"/>
          <p:cNvSpPr/>
          <p:nvPr/>
        </p:nvSpPr>
        <p:spPr>
          <a:xfrm>
            <a:off x="4343400" y="3653942"/>
            <a:ext cx="3291840" cy="640080"/>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$1.9T deficit this year. Interest bill now bigger than defense.</a:t>
            </a:r>
            <a:endParaRPr lang="en-US" sz="1050" dirty="0"/>
          </a:p>
        </p:txBody>
      </p:sp>
      <p:sp>
        <p:nvSpPr>
          <p:cNvPr id="34" name="Shape 27"/>
          <p:cNvSpPr/>
          <p:nvPr/>
        </p:nvSpPr>
        <p:spPr>
          <a:xfrm>
            <a:off x="7900416" y="2757830"/>
            <a:ext cx="3566160" cy="1627632"/>
          </a:xfrm>
          <a:prstGeom prst="rect">
            <a:avLst/>
          </a:prstGeom>
          <a:solidFill>
            <a:srgbClr val="FFFFFF"/>
          </a:solidFill>
          <a:ln w="6350">
            <a:solidFill>
              <a:srgbClr val="D8D4CC"/>
            </a:solidFill>
            <a:prstDash val="solid"/>
          </a:ln>
          <a:effectLst>
            <a:outerShdw blurRad="101600" dist="38100" dir="8100000" algn="bl" rotWithShape="0">
              <a:srgbClr val="000000">
                <a:alpha val="10000"/>
              </a:srgbClr>
            </a:outerShdw>
          </a:effectLst>
        </p:spPr>
        <p:txBody>
          <a:bodyPr/>
          <a:lstStyle/>
          <a:p>
            <a:endParaRPr lang="en-US"/>
          </a:p>
        </p:txBody>
      </p:sp>
      <p:sp>
        <p:nvSpPr>
          <p:cNvPr id="35" name="Shape 28"/>
          <p:cNvSpPr/>
          <p:nvPr/>
        </p:nvSpPr>
        <p:spPr>
          <a:xfrm>
            <a:off x="8065008" y="2940710"/>
            <a:ext cx="402336" cy="402336"/>
          </a:xfrm>
          <a:prstGeom prst="ellipse">
            <a:avLst/>
          </a:prstGeom>
          <a:solidFill>
            <a:srgbClr val="B83030"/>
          </a:solidFill>
          <a:ln w="12700">
            <a:solidFill>
              <a:srgbClr val="B83030"/>
            </a:solidFill>
            <a:prstDash val="solid"/>
          </a:ln>
        </p:spPr>
        <p:txBody>
          <a:bodyPr/>
          <a:lstStyle/>
          <a:p>
            <a:endParaRPr lang="en-US"/>
          </a:p>
        </p:txBody>
      </p:sp>
      <p:pic>
        <p:nvPicPr>
          <p:cNvPr id="36" name="Image 5" descr="preencoded.png"/>
          <p:cNvPicPr>
            <a:picLocks noChangeAspect="1"/>
          </p:cNvPicPr>
          <p:nvPr/>
        </p:nvPicPr>
        <p:blipFill>
          <a:blip r:embed="rId4"/>
          <a:stretch>
            <a:fillRect/>
          </a:stretch>
        </p:blipFill>
        <p:spPr>
          <a:xfrm>
            <a:off x="8129016" y="3004718"/>
            <a:ext cx="274320" cy="274320"/>
          </a:xfrm>
          <a:prstGeom prst="rect">
            <a:avLst/>
          </a:prstGeom>
        </p:spPr>
      </p:pic>
      <p:sp>
        <p:nvSpPr>
          <p:cNvPr id="37" name="Text 29"/>
          <p:cNvSpPr/>
          <p:nvPr/>
        </p:nvSpPr>
        <p:spPr>
          <a:xfrm>
            <a:off x="8586216" y="2958998"/>
            <a:ext cx="2743200" cy="201168"/>
          </a:xfrm>
          <a:prstGeom prst="rect">
            <a:avLst/>
          </a:prstGeom>
          <a:noFill/>
          <a:ln/>
        </p:spPr>
        <p:txBody>
          <a:bodyPr wrap="square" lIns="0" tIns="0" rIns="0" bIns="0" rtlCol="0" anchor="ctr"/>
          <a:lstStyle/>
          <a:p>
            <a:pPr marL="0" indent="0">
              <a:buNone/>
            </a:pPr>
            <a:r>
              <a:rPr lang="en-US" sz="800" b="1" kern="0" spc="300" dirty="0">
                <a:solidFill>
                  <a:srgbClr val="B83030"/>
                </a:solidFill>
                <a:latin typeface="Calibri" pitchFamily="34" charset="0"/>
                <a:ea typeface="Calibri" pitchFamily="34" charset="-122"/>
                <a:cs typeface="Calibri" pitchFamily="34" charset="-120"/>
              </a:rPr>
              <a:t>CRISIS</a:t>
            </a:r>
            <a:endParaRPr lang="en-US" sz="800" dirty="0"/>
          </a:p>
        </p:txBody>
      </p:sp>
      <p:sp>
        <p:nvSpPr>
          <p:cNvPr id="38" name="Text 30"/>
          <p:cNvSpPr/>
          <p:nvPr/>
        </p:nvSpPr>
        <p:spPr>
          <a:xfrm>
            <a:off x="8065008" y="3324758"/>
            <a:ext cx="3291840" cy="329184"/>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Can't afford a home</a:t>
            </a:r>
            <a:endParaRPr lang="en-US" sz="1300" dirty="0"/>
          </a:p>
        </p:txBody>
      </p:sp>
      <p:sp>
        <p:nvSpPr>
          <p:cNvPr id="39" name="Text 31"/>
          <p:cNvSpPr/>
          <p:nvPr/>
        </p:nvSpPr>
        <p:spPr>
          <a:xfrm>
            <a:off x="8065008" y="3653942"/>
            <a:ext cx="3291840" cy="640080"/>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Typical home costs 5× the average annual income. Age 40 to buy first home.</a:t>
            </a:r>
            <a:endParaRPr lang="en-US" sz="1050" dirty="0"/>
          </a:p>
        </p:txBody>
      </p:sp>
      <p:sp>
        <p:nvSpPr>
          <p:cNvPr id="40" name="Text 32"/>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THE GOOD NEWS</a:t>
            </a:r>
            <a:endParaRPr lang="en-US" sz="850" dirty="0"/>
          </a:p>
        </p:txBody>
      </p:sp>
      <p:sp>
        <p:nvSpPr>
          <p:cNvPr id="3" name="Shape 1"/>
          <p:cNvSpPr/>
          <p:nvPr/>
        </p:nvSpPr>
        <p:spPr>
          <a:xfrm>
            <a:off x="457200" y="347472"/>
            <a:ext cx="54864" cy="640080"/>
          </a:xfrm>
          <a:prstGeom prst="rect">
            <a:avLst/>
          </a:prstGeom>
          <a:solidFill>
            <a:srgbClr val="1A6B40"/>
          </a:solidFill>
          <a:ln w="12700">
            <a:solidFill>
              <a:srgbClr val="1A6B40"/>
            </a:solidFill>
            <a:prstDash val="solid"/>
          </a:ln>
        </p:spPr>
        <p:txBody>
          <a:bodyPr/>
          <a:lstStyle/>
          <a:p>
            <a:endParaRPr lang="en-US"/>
          </a:p>
        </p:txBody>
      </p:sp>
      <p:sp>
        <p:nvSpPr>
          <p:cNvPr id="4" name="Text 2"/>
          <p:cNvSpPr/>
          <p:nvPr/>
        </p:nvSpPr>
        <p:spPr>
          <a:xfrm>
            <a:off x="621792" y="384048"/>
            <a:ext cx="8229600" cy="457200"/>
          </a:xfrm>
          <a:prstGeom prst="rect">
            <a:avLst/>
          </a:prstGeom>
          <a:noFill/>
          <a:ln/>
        </p:spPr>
        <p:txBody>
          <a:bodyPr wrap="square" lIns="0" tIns="0" rIns="0" bIns="0" rtlCol="0" anchor="ctr"/>
          <a:lstStyle/>
          <a:p>
            <a:pPr marL="0" indent="0">
              <a:buNone/>
            </a:pPr>
            <a:r>
              <a:rPr lang="en-US" sz="2800" b="1" dirty="0">
                <a:solidFill>
                  <a:srgbClr val="1A6B40"/>
                </a:solidFill>
                <a:latin typeface="Georgia" pitchFamily="34" charset="0"/>
                <a:ea typeface="Georgia" pitchFamily="34" charset="-122"/>
                <a:cs typeface="Georgia" pitchFamily="34" charset="-120"/>
              </a:rPr>
              <a:t>What's Actually Working</a:t>
            </a:r>
            <a:endParaRPr lang="en-US" sz="2800" dirty="0"/>
          </a:p>
        </p:txBody>
      </p:sp>
      <p:sp>
        <p:nvSpPr>
          <p:cNvPr id="5" name="Text 3"/>
          <p:cNvSpPr/>
          <p:nvPr/>
        </p:nvSpPr>
        <p:spPr>
          <a:xfrm>
            <a:off x="621792" y="804672"/>
            <a:ext cx="8229600" cy="256032"/>
          </a:xfrm>
          <a:prstGeom prst="rect">
            <a:avLst/>
          </a:prstGeom>
          <a:noFill/>
          <a:ln/>
        </p:spPr>
        <p:txBody>
          <a:bodyPr wrap="square" lIns="0" tIns="0" rIns="0" bIns="0" rtlCol="0" anchor="ctr"/>
          <a:lstStyle/>
          <a:p>
            <a:pPr marL="0" indent="0">
              <a:buNone/>
            </a:pPr>
            <a:r>
              <a:rPr lang="en-US" sz="1200" dirty="0">
                <a:solidFill>
                  <a:srgbClr val="555550"/>
                </a:solidFill>
                <a:latin typeface="Calibri" pitchFamily="34" charset="0"/>
                <a:ea typeface="Calibri" pitchFamily="34" charset="-122"/>
                <a:cs typeface="Calibri" pitchFamily="34" charset="-120"/>
              </a:rPr>
              <a:t>There are real positives — worth acknowledging honestly before getting to the problems.</a:t>
            </a:r>
            <a:endParaRPr lang="en-US" sz="1200" dirty="0"/>
          </a:p>
        </p:txBody>
      </p:sp>
      <p:sp>
        <p:nvSpPr>
          <p:cNvPr id="6" name="Shape 4"/>
          <p:cNvSpPr/>
          <p:nvPr/>
        </p:nvSpPr>
        <p:spPr>
          <a:xfrm>
            <a:off x="457200" y="1143000"/>
            <a:ext cx="3566160" cy="3383280"/>
          </a:xfrm>
          <a:prstGeom prst="rect">
            <a:avLst/>
          </a:prstGeom>
          <a:solidFill>
            <a:srgbClr val="EDF7F2"/>
          </a:solidFill>
          <a:ln w="10160">
            <a:solidFill>
              <a:srgbClr val="1A6B40"/>
            </a:solidFill>
            <a:prstDash val="solid"/>
          </a:ln>
          <a:effectLst>
            <a:outerShdw blurRad="101600" dist="38100" dir="8100000" algn="bl" rotWithShape="0">
              <a:srgbClr val="000000">
                <a:alpha val="10000"/>
              </a:srgbClr>
            </a:outerShdw>
          </a:effectLst>
        </p:spPr>
        <p:txBody>
          <a:bodyPr/>
          <a:lstStyle/>
          <a:p>
            <a:endParaRPr lang="en-US"/>
          </a:p>
        </p:txBody>
      </p:sp>
      <p:sp>
        <p:nvSpPr>
          <p:cNvPr id="7" name="Shape 5"/>
          <p:cNvSpPr/>
          <p:nvPr/>
        </p:nvSpPr>
        <p:spPr>
          <a:xfrm>
            <a:off x="457200" y="1143000"/>
            <a:ext cx="64008" cy="3383280"/>
          </a:xfrm>
          <a:prstGeom prst="rect">
            <a:avLst/>
          </a:prstGeom>
          <a:solidFill>
            <a:srgbClr val="1A6B40"/>
          </a:solidFill>
          <a:ln w="12700">
            <a:solidFill>
              <a:srgbClr val="1A6B40"/>
            </a:solidFill>
            <a:prstDash val="solid"/>
          </a:ln>
        </p:spPr>
        <p:txBody>
          <a:bodyPr/>
          <a:lstStyle/>
          <a:p>
            <a:endParaRPr lang="en-US"/>
          </a:p>
        </p:txBody>
      </p:sp>
      <p:sp>
        <p:nvSpPr>
          <p:cNvPr id="8" name="Shape 6"/>
          <p:cNvSpPr/>
          <p:nvPr/>
        </p:nvSpPr>
        <p:spPr>
          <a:xfrm>
            <a:off x="621792" y="1307592"/>
            <a:ext cx="475488" cy="475488"/>
          </a:xfrm>
          <a:prstGeom prst="ellipse">
            <a:avLst/>
          </a:prstGeom>
          <a:solidFill>
            <a:srgbClr val="1A6B40"/>
          </a:solidFill>
          <a:ln w="12700">
            <a:solidFill>
              <a:srgbClr val="1A6B40"/>
            </a:solidFill>
            <a:prstDash val="solid"/>
          </a:ln>
        </p:spPr>
        <p:txBody>
          <a:bodyPr/>
          <a:lstStyle/>
          <a:p>
            <a:endParaRPr lang="en-US"/>
          </a:p>
        </p:txBody>
      </p:sp>
      <p:pic>
        <p:nvPicPr>
          <p:cNvPr id="9" name="Image 0" descr="preencoded.png"/>
          <p:cNvPicPr>
            <a:picLocks noChangeAspect="1"/>
          </p:cNvPicPr>
          <p:nvPr/>
        </p:nvPicPr>
        <p:blipFill>
          <a:blip r:embed="rId3"/>
          <a:stretch>
            <a:fillRect/>
          </a:stretch>
        </p:blipFill>
        <p:spPr>
          <a:xfrm>
            <a:off x="713232" y="1399032"/>
            <a:ext cx="292608" cy="292608"/>
          </a:xfrm>
          <a:prstGeom prst="rect">
            <a:avLst/>
          </a:prstGeom>
        </p:spPr>
      </p:pic>
      <p:sp>
        <p:nvSpPr>
          <p:cNvPr id="10" name="Text 7"/>
          <p:cNvSpPr/>
          <p:nvPr/>
        </p:nvSpPr>
        <p:spPr>
          <a:xfrm>
            <a:off x="621792" y="1856232"/>
            <a:ext cx="3291840" cy="475488"/>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Most people who want a job have one</a:t>
            </a:r>
            <a:endParaRPr lang="en-US" sz="1300" dirty="0"/>
          </a:p>
        </p:txBody>
      </p:sp>
      <p:sp>
        <p:nvSpPr>
          <p:cNvPr id="11" name="Text 8"/>
          <p:cNvSpPr/>
          <p:nvPr/>
        </p:nvSpPr>
        <p:spPr>
          <a:xfrm>
            <a:off x="621792" y="2331720"/>
            <a:ext cx="3291840" cy="1755648"/>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Unemployment is 4.3% — about 1 in 23. In April, 115,000 new jobs were created, nearly double what forecasters expected. If you have a job, the job market isn't your immediate problem.</a:t>
            </a:r>
            <a:endParaRPr lang="en-US" sz="1050" dirty="0"/>
          </a:p>
        </p:txBody>
      </p:sp>
      <p:sp>
        <p:nvSpPr>
          <p:cNvPr id="12" name="Shape 9"/>
          <p:cNvSpPr/>
          <p:nvPr/>
        </p:nvSpPr>
        <p:spPr>
          <a:xfrm>
            <a:off x="621792" y="4142232"/>
            <a:ext cx="3291840" cy="274320"/>
          </a:xfrm>
          <a:prstGeom prst="rect">
            <a:avLst/>
          </a:prstGeom>
          <a:solidFill>
            <a:srgbClr val="DDEEDD"/>
          </a:solidFill>
          <a:ln w="3810">
            <a:solidFill>
              <a:srgbClr val="1A6B40"/>
            </a:solidFill>
            <a:prstDash val="solid"/>
          </a:ln>
        </p:spPr>
        <p:txBody>
          <a:bodyPr/>
          <a:lstStyle/>
          <a:p>
            <a:endParaRPr lang="en-US"/>
          </a:p>
        </p:txBody>
      </p:sp>
      <p:sp>
        <p:nvSpPr>
          <p:cNvPr id="13" name="Text 10"/>
          <p:cNvSpPr/>
          <p:nvPr/>
        </p:nvSpPr>
        <p:spPr>
          <a:xfrm>
            <a:off x="676656" y="4142232"/>
            <a:ext cx="3182112" cy="274320"/>
          </a:xfrm>
          <a:prstGeom prst="rect">
            <a:avLst/>
          </a:prstGeom>
          <a:noFill/>
          <a:ln/>
        </p:spPr>
        <p:txBody>
          <a:bodyPr wrap="square" lIns="0" tIns="0" rIns="0" bIns="0" rtlCol="0" anchor="ctr"/>
          <a:lstStyle/>
          <a:p>
            <a:pPr marL="0" indent="0">
              <a:buNone/>
            </a:pPr>
            <a:r>
              <a:rPr lang="en-US" sz="850" b="1" dirty="0">
                <a:solidFill>
                  <a:srgbClr val="1A6B40"/>
                </a:solidFill>
                <a:latin typeface="Calibri" pitchFamily="34" charset="0"/>
                <a:ea typeface="Calibri" pitchFamily="34" charset="-122"/>
                <a:cs typeface="Calibri" pitchFamily="34" charset="-120"/>
              </a:rPr>
              <a:t>Unemployment: 4.3%  ·  April jobs: +115K</a:t>
            </a:r>
            <a:endParaRPr lang="en-US" sz="850" dirty="0"/>
          </a:p>
        </p:txBody>
      </p:sp>
      <p:sp>
        <p:nvSpPr>
          <p:cNvPr id="14" name="Shape 11"/>
          <p:cNvSpPr/>
          <p:nvPr/>
        </p:nvSpPr>
        <p:spPr>
          <a:xfrm>
            <a:off x="4206240" y="1143000"/>
            <a:ext cx="3566160" cy="3383280"/>
          </a:xfrm>
          <a:prstGeom prst="rect">
            <a:avLst/>
          </a:prstGeom>
          <a:solidFill>
            <a:srgbClr val="EDF7F2"/>
          </a:solidFill>
          <a:ln w="10160">
            <a:solidFill>
              <a:srgbClr val="1A6B40"/>
            </a:solidFill>
            <a:prstDash val="solid"/>
          </a:ln>
          <a:effectLst>
            <a:outerShdw blurRad="101600" dist="38100" dir="8100000" algn="bl" rotWithShape="0">
              <a:srgbClr val="000000">
                <a:alpha val="10000"/>
              </a:srgbClr>
            </a:outerShdw>
          </a:effectLst>
        </p:spPr>
        <p:txBody>
          <a:bodyPr/>
          <a:lstStyle/>
          <a:p>
            <a:endParaRPr lang="en-US"/>
          </a:p>
        </p:txBody>
      </p:sp>
      <p:sp>
        <p:nvSpPr>
          <p:cNvPr id="15" name="Shape 12"/>
          <p:cNvSpPr/>
          <p:nvPr/>
        </p:nvSpPr>
        <p:spPr>
          <a:xfrm>
            <a:off x="4206240" y="1143000"/>
            <a:ext cx="64008" cy="3383280"/>
          </a:xfrm>
          <a:prstGeom prst="rect">
            <a:avLst/>
          </a:prstGeom>
          <a:solidFill>
            <a:srgbClr val="1A6B40"/>
          </a:solidFill>
          <a:ln w="12700">
            <a:solidFill>
              <a:srgbClr val="1A6B40"/>
            </a:solidFill>
            <a:prstDash val="solid"/>
          </a:ln>
        </p:spPr>
        <p:txBody>
          <a:bodyPr/>
          <a:lstStyle/>
          <a:p>
            <a:endParaRPr lang="en-US"/>
          </a:p>
        </p:txBody>
      </p:sp>
      <p:sp>
        <p:nvSpPr>
          <p:cNvPr id="16" name="Shape 13"/>
          <p:cNvSpPr/>
          <p:nvPr/>
        </p:nvSpPr>
        <p:spPr>
          <a:xfrm>
            <a:off x="4370832" y="1307592"/>
            <a:ext cx="475488" cy="475488"/>
          </a:xfrm>
          <a:prstGeom prst="ellipse">
            <a:avLst/>
          </a:prstGeom>
          <a:solidFill>
            <a:srgbClr val="1A6B40"/>
          </a:solidFill>
          <a:ln w="12700">
            <a:solidFill>
              <a:srgbClr val="1A6B40"/>
            </a:solidFill>
            <a:prstDash val="solid"/>
          </a:ln>
        </p:spPr>
        <p:txBody>
          <a:bodyPr/>
          <a:lstStyle/>
          <a:p>
            <a:endParaRPr lang="en-US"/>
          </a:p>
        </p:txBody>
      </p:sp>
      <p:pic>
        <p:nvPicPr>
          <p:cNvPr id="17" name="Image 1" descr="preencoded.png"/>
          <p:cNvPicPr>
            <a:picLocks noChangeAspect="1"/>
          </p:cNvPicPr>
          <p:nvPr/>
        </p:nvPicPr>
        <p:blipFill>
          <a:blip r:embed="rId4"/>
          <a:stretch>
            <a:fillRect/>
          </a:stretch>
        </p:blipFill>
        <p:spPr>
          <a:xfrm>
            <a:off x="4462272" y="1399032"/>
            <a:ext cx="292608" cy="292608"/>
          </a:xfrm>
          <a:prstGeom prst="rect">
            <a:avLst/>
          </a:prstGeom>
        </p:spPr>
      </p:pic>
      <p:sp>
        <p:nvSpPr>
          <p:cNvPr id="18" name="Text 14"/>
          <p:cNvSpPr/>
          <p:nvPr/>
        </p:nvSpPr>
        <p:spPr>
          <a:xfrm>
            <a:off x="4370832" y="1856232"/>
            <a:ext cx="3291840" cy="475488"/>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Businesses are investing in new technology</a:t>
            </a:r>
            <a:endParaRPr lang="en-US" sz="1300" dirty="0"/>
          </a:p>
        </p:txBody>
      </p:sp>
      <p:sp>
        <p:nvSpPr>
          <p:cNvPr id="19" name="Text 15"/>
          <p:cNvSpPr/>
          <p:nvPr/>
        </p:nvSpPr>
        <p:spPr>
          <a:xfrm>
            <a:off x="4370832" y="2331720"/>
            <a:ext cx="3291840" cy="1755648"/>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Equipment investment up 17%. Software and tech investment up 12%. The AI boom is genuine — when companies invest this aggressively, it usually pays off in higher long-run productivity.</a:t>
            </a:r>
            <a:endParaRPr lang="en-US" sz="1050" dirty="0"/>
          </a:p>
        </p:txBody>
      </p:sp>
      <p:sp>
        <p:nvSpPr>
          <p:cNvPr id="20" name="Shape 16"/>
          <p:cNvSpPr/>
          <p:nvPr/>
        </p:nvSpPr>
        <p:spPr>
          <a:xfrm>
            <a:off x="4370832" y="4142232"/>
            <a:ext cx="3291840" cy="274320"/>
          </a:xfrm>
          <a:prstGeom prst="rect">
            <a:avLst/>
          </a:prstGeom>
          <a:solidFill>
            <a:srgbClr val="DDEEDD"/>
          </a:solidFill>
          <a:ln w="3810">
            <a:solidFill>
              <a:srgbClr val="1A6B40"/>
            </a:solidFill>
            <a:prstDash val="solid"/>
          </a:ln>
        </p:spPr>
        <p:txBody>
          <a:bodyPr/>
          <a:lstStyle/>
          <a:p>
            <a:endParaRPr lang="en-US"/>
          </a:p>
        </p:txBody>
      </p:sp>
      <p:sp>
        <p:nvSpPr>
          <p:cNvPr id="21" name="Text 17"/>
          <p:cNvSpPr/>
          <p:nvPr/>
        </p:nvSpPr>
        <p:spPr>
          <a:xfrm>
            <a:off x="4425696" y="4142232"/>
            <a:ext cx="3182112" cy="274320"/>
          </a:xfrm>
          <a:prstGeom prst="rect">
            <a:avLst/>
          </a:prstGeom>
          <a:noFill/>
          <a:ln/>
        </p:spPr>
        <p:txBody>
          <a:bodyPr wrap="square" lIns="0" tIns="0" rIns="0" bIns="0" rtlCol="0" anchor="ctr"/>
          <a:lstStyle/>
          <a:p>
            <a:pPr marL="0" indent="0">
              <a:buNone/>
            </a:pPr>
            <a:r>
              <a:rPr lang="en-US" sz="850" b="1" dirty="0">
                <a:solidFill>
                  <a:srgbClr val="1A6B40"/>
                </a:solidFill>
                <a:latin typeface="Calibri" pitchFamily="34" charset="0"/>
                <a:ea typeface="Calibri" pitchFamily="34" charset="-122"/>
                <a:cs typeface="Calibri" pitchFamily="34" charset="-120"/>
              </a:rPr>
              <a:t>Equipment investment: +17.2%  ·  AI-driven productivity rising</a:t>
            </a:r>
            <a:endParaRPr lang="en-US" sz="850" dirty="0"/>
          </a:p>
        </p:txBody>
      </p:sp>
      <p:sp>
        <p:nvSpPr>
          <p:cNvPr id="22" name="Shape 18"/>
          <p:cNvSpPr/>
          <p:nvPr/>
        </p:nvSpPr>
        <p:spPr>
          <a:xfrm>
            <a:off x="7955280" y="1143000"/>
            <a:ext cx="3566160" cy="3383280"/>
          </a:xfrm>
          <a:prstGeom prst="rect">
            <a:avLst/>
          </a:prstGeom>
          <a:solidFill>
            <a:srgbClr val="EDF7F2"/>
          </a:solidFill>
          <a:ln w="10160">
            <a:solidFill>
              <a:srgbClr val="1A6B40"/>
            </a:solidFill>
            <a:prstDash val="solid"/>
          </a:ln>
          <a:effectLst>
            <a:outerShdw blurRad="101600" dist="38100" dir="8100000" algn="bl" rotWithShape="0">
              <a:srgbClr val="000000">
                <a:alpha val="10000"/>
              </a:srgbClr>
            </a:outerShdw>
          </a:effectLst>
        </p:spPr>
        <p:txBody>
          <a:bodyPr/>
          <a:lstStyle/>
          <a:p>
            <a:endParaRPr lang="en-US"/>
          </a:p>
        </p:txBody>
      </p:sp>
      <p:sp>
        <p:nvSpPr>
          <p:cNvPr id="23" name="Shape 19"/>
          <p:cNvSpPr/>
          <p:nvPr/>
        </p:nvSpPr>
        <p:spPr>
          <a:xfrm>
            <a:off x="7955280" y="1143000"/>
            <a:ext cx="64008" cy="3383280"/>
          </a:xfrm>
          <a:prstGeom prst="rect">
            <a:avLst/>
          </a:prstGeom>
          <a:solidFill>
            <a:srgbClr val="1A6B40"/>
          </a:solidFill>
          <a:ln w="12700">
            <a:solidFill>
              <a:srgbClr val="1A6B40"/>
            </a:solidFill>
            <a:prstDash val="solid"/>
          </a:ln>
        </p:spPr>
        <p:txBody>
          <a:bodyPr/>
          <a:lstStyle/>
          <a:p>
            <a:endParaRPr lang="en-US"/>
          </a:p>
        </p:txBody>
      </p:sp>
      <p:sp>
        <p:nvSpPr>
          <p:cNvPr id="24" name="Shape 20"/>
          <p:cNvSpPr/>
          <p:nvPr/>
        </p:nvSpPr>
        <p:spPr>
          <a:xfrm>
            <a:off x="8119872" y="1307592"/>
            <a:ext cx="475488" cy="475488"/>
          </a:xfrm>
          <a:prstGeom prst="ellipse">
            <a:avLst/>
          </a:prstGeom>
          <a:solidFill>
            <a:srgbClr val="1A6B40"/>
          </a:solidFill>
          <a:ln w="12700">
            <a:solidFill>
              <a:srgbClr val="1A6B40"/>
            </a:solidFill>
            <a:prstDash val="solid"/>
          </a:ln>
        </p:spPr>
        <p:txBody>
          <a:bodyPr/>
          <a:lstStyle/>
          <a:p>
            <a:endParaRPr lang="en-US"/>
          </a:p>
        </p:txBody>
      </p:sp>
      <p:pic>
        <p:nvPicPr>
          <p:cNvPr id="25" name="Image 2" descr="preencoded.png"/>
          <p:cNvPicPr>
            <a:picLocks noChangeAspect="1"/>
          </p:cNvPicPr>
          <p:nvPr/>
        </p:nvPicPr>
        <p:blipFill>
          <a:blip r:embed="rId5"/>
          <a:stretch>
            <a:fillRect/>
          </a:stretch>
        </p:blipFill>
        <p:spPr>
          <a:xfrm>
            <a:off x="8211312" y="1399032"/>
            <a:ext cx="292608" cy="292608"/>
          </a:xfrm>
          <a:prstGeom prst="rect">
            <a:avLst/>
          </a:prstGeom>
        </p:spPr>
      </p:pic>
      <p:sp>
        <p:nvSpPr>
          <p:cNvPr id="26" name="Text 21"/>
          <p:cNvSpPr/>
          <p:nvPr/>
        </p:nvSpPr>
        <p:spPr>
          <a:xfrm>
            <a:off x="8119872" y="1856232"/>
            <a:ext cx="3291840" cy="475488"/>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Most households aren't drowning in debt</a:t>
            </a:r>
            <a:endParaRPr lang="en-US" sz="1300" dirty="0"/>
          </a:p>
        </p:txBody>
      </p:sp>
      <p:sp>
        <p:nvSpPr>
          <p:cNvPr id="27" name="Text 22"/>
          <p:cNvSpPr/>
          <p:nvPr/>
        </p:nvSpPr>
        <p:spPr>
          <a:xfrm>
            <a:off x="8119872" y="2331720"/>
            <a:ext cx="3291840" cy="1755648"/>
          </a:xfrm>
          <a:prstGeom prst="rect">
            <a:avLst/>
          </a:prstGeom>
          <a:noFill/>
          <a:ln/>
        </p:spPr>
        <p:txBody>
          <a:bodyPr wrap="square" lIns="0" tIns="0" rIns="0" bIns="0" rtlCol="0" anchor="ctr"/>
          <a:lstStyle/>
          <a:p>
            <a:pPr marL="0" indent="0">
              <a:buNone/>
            </a:pPr>
            <a:r>
              <a:rPr lang="en-US" sz="1050" dirty="0">
                <a:solidFill>
                  <a:srgbClr val="555550"/>
                </a:solidFill>
                <a:latin typeface="Calibri" pitchFamily="34" charset="0"/>
                <a:ea typeface="Calibri" pitchFamily="34" charset="-122"/>
                <a:cs typeface="Calibri" pitchFamily="34" charset="-120"/>
              </a:rPr>
              <a:t>The average household spends about 11–12% of income on all debt payments combined — mortgages, cars, credit cards. The warning level is 15%. Most families are below that threshold.</a:t>
            </a:r>
            <a:endParaRPr lang="en-US" sz="1050" dirty="0"/>
          </a:p>
        </p:txBody>
      </p:sp>
      <p:sp>
        <p:nvSpPr>
          <p:cNvPr id="28" name="Shape 23"/>
          <p:cNvSpPr/>
          <p:nvPr/>
        </p:nvSpPr>
        <p:spPr>
          <a:xfrm>
            <a:off x="8119872" y="4142232"/>
            <a:ext cx="3291840" cy="274320"/>
          </a:xfrm>
          <a:prstGeom prst="rect">
            <a:avLst/>
          </a:prstGeom>
          <a:solidFill>
            <a:srgbClr val="DDEEDD"/>
          </a:solidFill>
          <a:ln w="3810">
            <a:solidFill>
              <a:srgbClr val="1A6B40"/>
            </a:solidFill>
            <a:prstDash val="solid"/>
          </a:ln>
        </p:spPr>
        <p:txBody>
          <a:bodyPr/>
          <a:lstStyle/>
          <a:p>
            <a:endParaRPr lang="en-US"/>
          </a:p>
        </p:txBody>
      </p:sp>
      <p:sp>
        <p:nvSpPr>
          <p:cNvPr id="29" name="Text 24"/>
          <p:cNvSpPr/>
          <p:nvPr/>
        </p:nvSpPr>
        <p:spPr>
          <a:xfrm>
            <a:off x="8174736" y="4142232"/>
            <a:ext cx="3182112" cy="274320"/>
          </a:xfrm>
          <a:prstGeom prst="rect">
            <a:avLst/>
          </a:prstGeom>
          <a:noFill/>
          <a:ln/>
        </p:spPr>
        <p:txBody>
          <a:bodyPr wrap="square" lIns="0" tIns="0" rIns="0" bIns="0" rtlCol="0" anchor="ctr"/>
          <a:lstStyle/>
          <a:p>
            <a:pPr marL="0" indent="0">
              <a:buNone/>
            </a:pPr>
            <a:r>
              <a:rPr lang="en-US" sz="850" b="1" dirty="0">
                <a:solidFill>
                  <a:srgbClr val="1A6B40"/>
                </a:solidFill>
                <a:latin typeface="Calibri" pitchFamily="34" charset="0"/>
                <a:ea typeface="Calibri" pitchFamily="34" charset="-122"/>
                <a:cs typeface="Calibri" pitchFamily="34" charset="-120"/>
              </a:rPr>
              <a:t>Household debt service: ~11–12% of income  ·  Healthy limit: 15%</a:t>
            </a:r>
            <a:endParaRPr lang="en-US" sz="850" dirty="0"/>
          </a:p>
        </p:txBody>
      </p:sp>
      <p:sp>
        <p:nvSpPr>
          <p:cNvPr id="30" name="Text 25"/>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CRISIS #1 — INFLATION</a:t>
            </a:r>
            <a:endParaRPr lang="en-US" sz="850" dirty="0"/>
          </a:p>
        </p:txBody>
      </p:sp>
      <p:sp>
        <p:nvSpPr>
          <p:cNvPr id="3" name="Shape 1"/>
          <p:cNvSpPr/>
          <p:nvPr/>
        </p:nvSpPr>
        <p:spPr>
          <a:xfrm>
            <a:off x="457200" y="347472"/>
            <a:ext cx="54864" cy="640080"/>
          </a:xfrm>
          <a:prstGeom prst="rect">
            <a:avLst/>
          </a:prstGeom>
          <a:solidFill>
            <a:srgbClr val="B83030"/>
          </a:solidFill>
          <a:ln w="12700">
            <a:solidFill>
              <a:srgbClr val="B83030"/>
            </a:solidFill>
            <a:prstDash val="solid"/>
          </a:ln>
        </p:spPr>
        <p:txBody>
          <a:bodyPr/>
          <a:lstStyle/>
          <a:p>
            <a:endParaRPr lang="en-US"/>
          </a:p>
        </p:txBody>
      </p:sp>
      <p:sp>
        <p:nvSpPr>
          <p:cNvPr id="4" name="Text 2"/>
          <p:cNvSpPr/>
          <p:nvPr/>
        </p:nvSpPr>
        <p:spPr>
          <a:xfrm>
            <a:off x="621792" y="384048"/>
            <a:ext cx="9144000" cy="457200"/>
          </a:xfrm>
          <a:prstGeom prst="rect">
            <a:avLst/>
          </a:prstGeom>
          <a:noFill/>
          <a:ln/>
        </p:spPr>
        <p:txBody>
          <a:bodyPr wrap="square" lIns="0" tIns="0" rIns="0" bIns="0" rtlCol="0" anchor="ctr"/>
          <a:lstStyle/>
          <a:p>
            <a:pPr marL="0" indent="0">
              <a:buNone/>
            </a:pPr>
            <a:r>
              <a:rPr lang="en-US" sz="2600" b="1" dirty="0">
                <a:solidFill>
                  <a:srgbClr val="B83030"/>
                </a:solidFill>
                <a:latin typeface="Georgia" pitchFamily="34" charset="0"/>
                <a:ea typeface="Georgia" pitchFamily="34" charset="-122"/>
                <a:cs typeface="Georgia" pitchFamily="34" charset="-120"/>
              </a:rPr>
              <a:t>The Headline Problem: Prices Won't Come Down</a:t>
            </a:r>
            <a:endParaRPr lang="en-US" sz="2600" dirty="0"/>
          </a:p>
        </p:txBody>
      </p:sp>
      <p:sp>
        <p:nvSpPr>
          <p:cNvPr id="5" name="Shape 3"/>
          <p:cNvSpPr/>
          <p:nvPr/>
        </p:nvSpPr>
        <p:spPr>
          <a:xfrm>
            <a:off x="457200" y="1115568"/>
            <a:ext cx="2560320" cy="1737360"/>
          </a:xfrm>
          <a:prstGeom prst="rect">
            <a:avLst/>
          </a:prstGeom>
          <a:solidFill>
            <a:srgbClr val="FDF2F2"/>
          </a:solidFill>
          <a:ln w="12700">
            <a:solidFill>
              <a:srgbClr val="B83030"/>
            </a:solidFill>
            <a:prstDash val="solid"/>
          </a:ln>
        </p:spPr>
        <p:txBody>
          <a:bodyPr/>
          <a:lstStyle/>
          <a:p>
            <a:endParaRPr lang="en-US"/>
          </a:p>
        </p:txBody>
      </p:sp>
      <p:sp>
        <p:nvSpPr>
          <p:cNvPr id="6" name="Text 4"/>
          <p:cNvSpPr/>
          <p:nvPr/>
        </p:nvSpPr>
        <p:spPr>
          <a:xfrm>
            <a:off x="457200" y="1207008"/>
            <a:ext cx="2560320" cy="1042416"/>
          </a:xfrm>
          <a:prstGeom prst="rect">
            <a:avLst/>
          </a:prstGeom>
          <a:noFill/>
          <a:ln/>
        </p:spPr>
        <p:txBody>
          <a:bodyPr wrap="square" lIns="0" tIns="0" rIns="0" bIns="0" rtlCol="0" anchor="ctr"/>
          <a:lstStyle/>
          <a:p>
            <a:pPr marL="0" indent="0" algn="ctr">
              <a:buNone/>
            </a:pPr>
            <a:r>
              <a:rPr lang="en-US" sz="4000" b="1" dirty="0">
                <a:solidFill>
                  <a:srgbClr val="B83030"/>
                </a:solidFill>
                <a:latin typeface="Georgia" pitchFamily="34" charset="0"/>
                <a:ea typeface="Georgia" pitchFamily="34" charset="-122"/>
                <a:cs typeface="Georgia" pitchFamily="34" charset="-120"/>
              </a:rPr>
              <a:t>3.8%</a:t>
            </a:r>
            <a:endParaRPr lang="en-US" sz="4000" dirty="0"/>
          </a:p>
        </p:txBody>
      </p:sp>
      <p:sp>
        <p:nvSpPr>
          <p:cNvPr id="7" name="Text 5"/>
          <p:cNvSpPr/>
          <p:nvPr/>
        </p:nvSpPr>
        <p:spPr>
          <a:xfrm>
            <a:off x="548640" y="2192731"/>
            <a:ext cx="2377440" cy="608076"/>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Headline Inflation</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(highest in 3 years)</a:t>
            </a:r>
            <a:endParaRPr lang="en-US" sz="950" dirty="0"/>
          </a:p>
        </p:txBody>
      </p:sp>
      <p:sp>
        <p:nvSpPr>
          <p:cNvPr id="8" name="Shape 6"/>
          <p:cNvSpPr/>
          <p:nvPr/>
        </p:nvSpPr>
        <p:spPr>
          <a:xfrm>
            <a:off x="3291840" y="1115568"/>
            <a:ext cx="2560320" cy="1737360"/>
          </a:xfrm>
          <a:prstGeom prst="rect">
            <a:avLst/>
          </a:prstGeom>
          <a:solidFill>
            <a:srgbClr val="FDF2F2"/>
          </a:solidFill>
          <a:ln w="12700">
            <a:solidFill>
              <a:srgbClr val="B83030"/>
            </a:solidFill>
            <a:prstDash val="solid"/>
          </a:ln>
        </p:spPr>
        <p:txBody>
          <a:bodyPr/>
          <a:lstStyle/>
          <a:p>
            <a:endParaRPr lang="en-US"/>
          </a:p>
        </p:txBody>
      </p:sp>
      <p:sp>
        <p:nvSpPr>
          <p:cNvPr id="9" name="Text 7"/>
          <p:cNvSpPr/>
          <p:nvPr/>
        </p:nvSpPr>
        <p:spPr>
          <a:xfrm>
            <a:off x="3291840" y="1207008"/>
            <a:ext cx="2560320" cy="1042416"/>
          </a:xfrm>
          <a:prstGeom prst="rect">
            <a:avLst/>
          </a:prstGeom>
          <a:noFill/>
          <a:ln/>
        </p:spPr>
        <p:txBody>
          <a:bodyPr wrap="square" lIns="0" tIns="0" rIns="0" bIns="0" rtlCol="0" anchor="ctr"/>
          <a:lstStyle/>
          <a:p>
            <a:pPr marL="0" indent="0" algn="ctr">
              <a:buNone/>
            </a:pPr>
            <a:r>
              <a:rPr lang="en-US" sz="4000" b="1" dirty="0">
                <a:solidFill>
                  <a:srgbClr val="B83030"/>
                </a:solidFill>
                <a:latin typeface="Georgia" pitchFamily="34" charset="0"/>
                <a:ea typeface="Georgia" pitchFamily="34" charset="-122"/>
                <a:cs typeface="Georgia" pitchFamily="34" charset="-120"/>
              </a:rPr>
              <a:t>3.3%</a:t>
            </a:r>
            <a:endParaRPr lang="en-US" sz="4000" dirty="0"/>
          </a:p>
        </p:txBody>
      </p:sp>
      <p:sp>
        <p:nvSpPr>
          <p:cNvPr id="10" name="Text 8"/>
          <p:cNvSpPr/>
          <p:nvPr/>
        </p:nvSpPr>
        <p:spPr>
          <a:xfrm>
            <a:off x="3383280" y="2192731"/>
            <a:ext cx="2377440" cy="608076"/>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Core Inflation</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(Fed target: 2.0%)</a:t>
            </a:r>
            <a:endParaRPr lang="en-US" sz="950" dirty="0"/>
          </a:p>
        </p:txBody>
      </p:sp>
      <p:sp>
        <p:nvSpPr>
          <p:cNvPr id="11" name="Shape 9"/>
          <p:cNvSpPr/>
          <p:nvPr/>
        </p:nvSpPr>
        <p:spPr>
          <a:xfrm>
            <a:off x="6126480" y="1115568"/>
            <a:ext cx="2560320" cy="1737360"/>
          </a:xfrm>
          <a:prstGeom prst="rect">
            <a:avLst/>
          </a:prstGeom>
          <a:solidFill>
            <a:srgbClr val="FEF6EC"/>
          </a:solidFill>
          <a:ln w="12700">
            <a:solidFill>
              <a:srgbClr val="B86010"/>
            </a:solidFill>
            <a:prstDash val="solid"/>
          </a:ln>
        </p:spPr>
        <p:txBody>
          <a:bodyPr/>
          <a:lstStyle/>
          <a:p>
            <a:endParaRPr lang="en-US"/>
          </a:p>
        </p:txBody>
      </p:sp>
      <p:sp>
        <p:nvSpPr>
          <p:cNvPr id="12" name="Text 10"/>
          <p:cNvSpPr/>
          <p:nvPr/>
        </p:nvSpPr>
        <p:spPr>
          <a:xfrm>
            <a:off x="6126480" y="1207008"/>
            <a:ext cx="2560320" cy="1042416"/>
          </a:xfrm>
          <a:prstGeom prst="rect">
            <a:avLst/>
          </a:prstGeom>
          <a:noFill/>
          <a:ln/>
        </p:spPr>
        <p:txBody>
          <a:bodyPr wrap="square" lIns="0" tIns="0" rIns="0" bIns="0" rtlCol="0" anchor="ctr"/>
          <a:lstStyle/>
          <a:p>
            <a:pPr marL="0" indent="0" algn="ctr">
              <a:buNone/>
            </a:pPr>
            <a:r>
              <a:rPr lang="en-US" sz="4000" b="1" dirty="0">
                <a:solidFill>
                  <a:srgbClr val="B86010"/>
                </a:solidFill>
                <a:latin typeface="Georgia" pitchFamily="34" charset="0"/>
                <a:ea typeface="Georgia" pitchFamily="34" charset="-122"/>
                <a:cs typeface="Georgia" pitchFamily="34" charset="-120"/>
              </a:rPr>
              <a:t>3.4%</a:t>
            </a:r>
            <a:endParaRPr lang="en-US" sz="4000" dirty="0"/>
          </a:p>
        </p:txBody>
      </p:sp>
      <p:sp>
        <p:nvSpPr>
          <p:cNvPr id="13" name="Text 11"/>
          <p:cNvSpPr/>
          <p:nvPr/>
        </p:nvSpPr>
        <p:spPr>
          <a:xfrm>
            <a:off x="6217920" y="2192731"/>
            <a:ext cx="2377440" cy="608076"/>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Wage Growth</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(losing to inflation)</a:t>
            </a:r>
            <a:endParaRPr lang="en-US" sz="950" dirty="0"/>
          </a:p>
        </p:txBody>
      </p:sp>
      <p:sp>
        <p:nvSpPr>
          <p:cNvPr id="14" name="Shape 12"/>
          <p:cNvSpPr/>
          <p:nvPr/>
        </p:nvSpPr>
        <p:spPr>
          <a:xfrm>
            <a:off x="8961120" y="1115568"/>
            <a:ext cx="2560320" cy="1737360"/>
          </a:xfrm>
          <a:prstGeom prst="rect">
            <a:avLst/>
          </a:prstGeom>
          <a:solidFill>
            <a:srgbClr val="FEF6EC"/>
          </a:solidFill>
          <a:ln w="12700">
            <a:solidFill>
              <a:srgbClr val="B86010"/>
            </a:solidFill>
            <a:prstDash val="solid"/>
          </a:ln>
        </p:spPr>
        <p:txBody>
          <a:bodyPr/>
          <a:lstStyle/>
          <a:p>
            <a:endParaRPr lang="en-US"/>
          </a:p>
        </p:txBody>
      </p:sp>
      <p:sp>
        <p:nvSpPr>
          <p:cNvPr id="15" name="Text 13"/>
          <p:cNvSpPr/>
          <p:nvPr/>
        </p:nvSpPr>
        <p:spPr>
          <a:xfrm>
            <a:off x="8961120" y="1207008"/>
            <a:ext cx="2560320" cy="1042416"/>
          </a:xfrm>
          <a:prstGeom prst="rect">
            <a:avLst/>
          </a:prstGeom>
          <a:noFill/>
          <a:ln/>
        </p:spPr>
        <p:txBody>
          <a:bodyPr wrap="square" lIns="0" tIns="0" rIns="0" bIns="0" rtlCol="0" anchor="ctr"/>
          <a:lstStyle/>
          <a:p>
            <a:pPr marL="0" indent="0" algn="ctr">
              <a:buNone/>
            </a:pPr>
            <a:r>
              <a:rPr lang="en-US" sz="4000" b="1" dirty="0">
                <a:solidFill>
                  <a:srgbClr val="B86010"/>
                </a:solidFill>
                <a:latin typeface="Georgia" pitchFamily="34" charset="0"/>
                <a:ea typeface="Georgia" pitchFamily="34" charset="-122"/>
                <a:cs typeface="Georgia" pitchFamily="34" charset="-120"/>
              </a:rPr>
              <a:t>8.1</a:t>
            </a:r>
            <a:endParaRPr lang="en-US" sz="4000" dirty="0"/>
          </a:p>
        </p:txBody>
      </p:sp>
      <p:sp>
        <p:nvSpPr>
          <p:cNvPr id="16" name="Text 14"/>
          <p:cNvSpPr/>
          <p:nvPr/>
        </p:nvSpPr>
        <p:spPr>
          <a:xfrm>
            <a:off x="9052560" y="2192731"/>
            <a:ext cx="2377440" cy="608076"/>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Misery Index</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(healthy = under 7)</a:t>
            </a:r>
            <a:endParaRPr lang="en-US" sz="950" dirty="0"/>
          </a:p>
        </p:txBody>
      </p:sp>
      <p:sp>
        <p:nvSpPr>
          <p:cNvPr id="17" name="Text 15"/>
          <p:cNvSpPr/>
          <p:nvPr/>
        </p:nvSpPr>
        <p:spPr>
          <a:xfrm>
            <a:off x="457200" y="3017520"/>
            <a:ext cx="10972800" cy="274320"/>
          </a:xfrm>
          <a:prstGeom prst="rect">
            <a:avLst/>
          </a:prstGeom>
          <a:noFill/>
          <a:ln/>
        </p:spPr>
        <p:txBody>
          <a:bodyPr wrap="square" lIns="0" tIns="0" rIns="0" bIns="0" rtlCol="0" anchor="ctr"/>
          <a:lstStyle/>
          <a:p>
            <a:pPr marL="0" indent="0">
              <a:buNone/>
            </a:pPr>
            <a:r>
              <a:rPr lang="en-US" sz="1100" b="1" dirty="0">
                <a:solidFill>
                  <a:srgbClr val="1A1A18"/>
                </a:solidFill>
                <a:latin typeface="Calibri" pitchFamily="34" charset="0"/>
                <a:ea typeface="Calibri" pitchFamily="34" charset="-122"/>
                <a:cs typeface="Calibri" pitchFamily="34" charset="-120"/>
              </a:rPr>
              <a:t>What this means for you:</a:t>
            </a:r>
            <a:endParaRPr lang="en-US" sz="1100" dirty="0"/>
          </a:p>
        </p:txBody>
      </p:sp>
      <p:sp>
        <p:nvSpPr>
          <p:cNvPr id="18" name="Shape 16"/>
          <p:cNvSpPr/>
          <p:nvPr/>
        </p:nvSpPr>
        <p:spPr>
          <a:xfrm>
            <a:off x="457200" y="3337560"/>
            <a:ext cx="5394960" cy="2926080"/>
          </a:xfrm>
          <a:prstGeom prst="rect">
            <a:avLst/>
          </a:prstGeom>
          <a:solidFill>
            <a:srgbClr val="FDF2F2"/>
          </a:solidFill>
          <a:ln w="6350">
            <a:solidFill>
              <a:srgbClr val="E8B0B0"/>
            </a:solidFill>
            <a:prstDash val="solid"/>
          </a:ln>
        </p:spPr>
        <p:txBody>
          <a:bodyPr/>
          <a:lstStyle/>
          <a:p>
            <a:endParaRPr lang="en-US"/>
          </a:p>
        </p:txBody>
      </p:sp>
      <p:sp>
        <p:nvSpPr>
          <p:cNvPr id="19" name="Shape 17"/>
          <p:cNvSpPr/>
          <p:nvPr/>
        </p:nvSpPr>
        <p:spPr>
          <a:xfrm>
            <a:off x="6035040" y="3337560"/>
            <a:ext cx="6126480" cy="2926080"/>
          </a:xfrm>
          <a:prstGeom prst="rect">
            <a:avLst/>
          </a:prstGeom>
          <a:solidFill>
            <a:srgbClr val="FFFFFF"/>
          </a:solidFill>
          <a:ln w="6350">
            <a:solidFill>
              <a:srgbClr val="D8D4CC"/>
            </a:solidFill>
            <a:prstDash val="solid"/>
          </a:ln>
        </p:spPr>
        <p:txBody>
          <a:bodyPr/>
          <a:lstStyle/>
          <a:p>
            <a:endParaRPr lang="en-US"/>
          </a:p>
        </p:txBody>
      </p:sp>
      <p:sp>
        <p:nvSpPr>
          <p:cNvPr id="20" name="Text 18"/>
          <p:cNvSpPr/>
          <p:nvPr/>
        </p:nvSpPr>
        <p:spPr>
          <a:xfrm>
            <a:off x="640080" y="3429000"/>
            <a:ext cx="5029200" cy="2743200"/>
          </a:xfrm>
          <a:prstGeom prst="rect">
            <a:avLst/>
          </a:prstGeom>
          <a:noFill/>
          <a:ln/>
        </p:spPr>
        <p:txBody>
          <a:bodyPr wrap="square" lIns="0" tIns="0" rIns="0" bIns="0" rtlCol="0" anchor="ctr"/>
          <a:lstStyle/>
          <a:p>
            <a:pPr marL="0" indent="0">
              <a:buNone/>
            </a:pPr>
            <a:r>
              <a:rPr lang="en-US" sz="1100" dirty="0">
                <a:solidFill>
                  <a:srgbClr val="555550"/>
                </a:solidFill>
                <a:latin typeface="Calibri" pitchFamily="34" charset="0"/>
                <a:ea typeface="Calibri" pitchFamily="34" charset="-122"/>
                <a:cs typeface="Calibri" pitchFamily="34" charset="-120"/>
              </a:rPr>
              <a:t>If you spent $1,000 on groceries, gas, and rent last year, the same basket costs roughly $1,038 today. That doesn't sound catastrophic — but it compounds. After three years of this, your purchasing power has eroded significantly.</a:t>
            </a:r>
            <a:endParaRPr lang="en-US" sz="1100" dirty="0"/>
          </a:p>
          <a:p>
            <a:pPr marL="0" indent="0">
              <a:buNone/>
            </a:pPr>
            <a:endParaRPr lang="en-US" sz="1100" dirty="0"/>
          </a:p>
          <a:p>
            <a:pPr marL="0" indent="0">
              <a:buNone/>
            </a:pPr>
            <a:r>
              <a:rPr lang="en-US" sz="1100" dirty="0">
                <a:solidFill>
                  <a:srgbClr val="555550"/>
                </a:solidFill>
                <a:latin typeface="Calibri" pitchFamily="34" charset="0"/>
                <a:ea typeface="Calibri" pitchFamily="34" charset="-122"/>
                <a:cs typeface="Calibri" pitchFamily="34" charset="-120"/>
              </a:rPr>
              <a:t>The Iran conflict spiked energy prices. Tariffs pushed up goods prices. Neither is going away quickly.</a:t>
            </a:r>
            <a:endParaRPr lang="en-US" sz="1100" dirty="0"/>
          </a:p>
        </p:txBody>
      </p:sp>
      <p:sp>
        <p:nvSpPr>
          <p:cNvPr id="21" name="Text 19"/>
          <p:cNvSpPr/>
          <p:nvPr/>
        </p:nvSpPr>
        <p:spPr>
          <a:xfrm>
            <a:off x="6217920" y="3429000"/>
            <a:ext cx="5760720" cy="2743200"/>
          </a:xfrm>
          <a:prstGeom prst="rect">
            <a:avLst/>
          </a:prstGeom>
          <a:noFill/>
          <a:ln/>
        </p:spPr>
        <p:txBody>
          <a:bodyPr wrap="square" lIns="0" tIns="0" rIns="0" bIns="0" rtlCol="0" anchor="ctr"/>
          <a:lstStyle/>
          <a:p>
            <a:pPr marL="0" indent="0">
              <a:buNone/>
            </a:pPr>
            <a:r>
              <a:rPr lang="en-US" sz="1100" dirty="0">
                <a:solidFill>
                  <a:srgbClr val="555550"/>
                </a:solidFill>
                <a:latin typeface="Calibri" pitchFamily="34" charset="0"/>
                <a:ea typeface="Calibri" pitchFamily="34" charset="-122"/>
                <a:cs typeface="Calibri" pitchFamily="34" charset="-120"/>
              </a:rPr>
              <a:t>The Federal Reserve has given up on cutting interest rates this year. Some analysts now think the next move could be a rate increase — meaning higher mortgage rates, higher car loan rates, and more pressure on anyone carrying debt.</a:t>
            </a:r>
            <a:endParaRPr lang="en-US" sz="1100" dirty="0"/>
          </a:p>
          <a:p>
            <a:pPr marL="0" indent="0">
              <a:buNone/>
            </a:pPr>
            <a:endParaRPr lang="en-US" sz="1100" dirty="0"/>
          </a:p>
          <a:p>
            <a:pPr marL="0" indent="0">
              <a:buNone/>
            </a:pPr>
            <a:r>
              <a:rPr lang="en-US" sz="1100" dirty="0">
                <a:solidFill>
                  <a:srgbClr val="555550"/>
                </a:solidFill>
                <a:latin typeface="Calibri" pitchFamily="34" charset="0"/>
                <a:ea typeface="Calibri" pitchFamily="34" charset="-122"/>
                <a:cs typeface="Calibri" pitchFamily="34" charset="-120"/>
              </a:rPr>
              <a:t>Wages grew 3.4%. Inflation ran 3.8%. The math is simple: you're slightly poorer in real terms than you were a year ago.</a:t>
            </a:r>
            <a:endParaRPr lang="en-US" sz="1100" dirty="0"/>
          </a:p>
        </p:txBody>
      </p:sp>
      <p:sp>
        <p:nvSpPr>
          <p:cNvPr id="22" name="Shape 20"/>
          <p:cNvSpPr/>
          <p:nvPr/>
        </p:nvSpPr>
        <p:spPr>
          <a:xfrm>
            <a:off x="457200" y="5961888"/>
            <a:ext cx="11274552" cy="594360"/>
          </a:xfrm>
          <a:prstGeom prst="rect">
            <a:avLst/>
          </a:prstGeom>
          <a:solidFill>
            <a:srgbClr val="1A1A18"/>
          </a:solidFill>
          <a:ln w="12700">
            <a:solidFill>
              <a:srgbClr val="1A1A18"/>
            </a:solidFill>
            <a:prstDash val="solid"/>
          </a:ln>
        </p:spPr>
        <p:txBody>
          <a:bodyPr/>
          <a:lstStyle/>
          <a:p>
            <a:endParaRPr lang="en-US"/>
          </a:p>
        </p:txBody>
      </p:sp>
      <p:sp>
        <p:nvSpPr>
          <p:cNvPr id="23" name="Text 21"/>
          <p:cNvSpPr/>
          <p:nvPr/>
        </p:nvSpPr>
        <p:spPr>
          <a:xfrm>
            <a:off x="731520" y="5961888"/>
            <a:ext cx="10725912" cy="594360"/>
          </a:xfrm>
          <a:prstGeom prst="rect">
            <a:avLst/>
          </a:prstGeom>
          <a:noFill/>
          <a:ln/>
        </p:spPr>
        <p:txBody>
          <a:bodyPr wrap="square" lIns="0" tIns="0" rIns="0" bIns="0" rtlCol="0" anchor="ctr"/>
          <a:lstStyle/>
          <a:p>
            <a:pPr marL="0" indent="0">
              <a:buNone/>
            </a:pPr>
            <a:r>
              <a:rPr lang="en-US" sz="1200" i="1" dirty="0">
                <a:solidFill>
                  <a:srgbClr val="D4A020"/>
                </a:solidFill>
                <a:latin typeface="Georgia" pitchFamily="34" charset="0"/>
                <a:ea typeface="Georgia" pitchFamily="34" charset="-122"/>
                <a:cs typeface="Georgia" pitchFamily="34" charset="-120"/>
              </a:rPr>
              <a:t>"When inflation runs above your wage growth, you're getting poorer every month — even if your paycheck number goes up."</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CRISIS #2 — NATIONAL DEBT</a:t>
            </a:r>
            <a:endParaRPr lang="en-US" sz="850" dirty="0"/>
          </a:p>
        </p:txBody>
      </p:sp>
      <p:sp>
        <p:nvSpPr>
          <p:cNvPr id="3" name="Shape 1"/>
          <p:cNvSpPr/>
          <p:nvPr/>
        </p:nvSpPr>
        <p:spPr>
          <a:xfrm>
            <a:off x="457200" y="347472"/>
            <a:ext cx="54864" cy="640080"/>
          </a:xfrm>
          <a:prstGeom prst="rect">
            <a:avLst/>
          </a:prstGeom>
          <a:solidFill>
            <a:srgbClr val="B83030"/>
          </a:solidFill>
          <a:ln w="12700">
            <a:solidFill>
              <a:srgbClr val="B83030"/>
            </a:solidFill>
            <a:prstDash val="solid"/>
          </a:ln>
        </p:spPr>
        <p:txBody>
          <a:bodyPr/>
          <a:lstStyle/>
          <a:p>
            <a:endParaRPr lang="en-US"/>
          </a:p>
        </p:txBody>
      </p:sp>
      <p:sp>
        <p:nvSpPr>
          <p:cNvPr id="4" name="Text 2"/>
          <p:cNvSpPr/>
          <p:nvPr/>
        </p:nvSpPr>
        <p:spPr>
          <a:xfrm>
            <a:off x="621792" y="384048"/>
            <a:ext cx="9144000" cy="457200"/>
          </a:xfrm>
          <a:prstGeom prst="rect">
            <a:avLst/>
          </a:prstGeom>
          <a:noFill/>
          <a:ln/>
        </p:spPr>
        <p:txBody>
          <a:bodyPr wrap="square" lIns="0" tIns="0" rIns="0" bIns="0" rtlCol="0" anchor="ctr"/>
          <a:lstStyle/>
          <a:p>
            <a:pPr marL="0" indent="0">
              <a:buNone/>
            </a:pPr>
            <a:r>
              <a:rPr lang="en-US" sz="2600" b="1" dirty="0">
                <a:solidFill>
                  <a:srgbClr val="B83030"/>
                </a:solidFill>
                <a:latin typeface="Georgia" pitchFamily="34" charset="0"/>
                <a:ea typeface="Georgia" pitchFamily="34" charset="-122"/>
                <a:cs typeface="Georgia" pitchFamily="34" charset="-120"/>
              </a:rPr>
              <a:t>The Slow-Motion Crisis: The National Debt</a:t>
            </a:r>
            <a:endParaRPr lang="en-US" sz="2600" dirty="0"/>
          </a:p>
        </p:txBody>
      </p:sp>
      <p:sp>
        <p:nvSpPr>
          <p:cNvPr id="5" name="Shape 3"/>
          <p:cNvSpPr/>
          <p:nvPr/>
        </p:nvSpPr>
        <p:spPr>
          <a:xfrm>
            <a:off x="457200" y="1051560"/>
            <a:ext cx="5029200" cy="3200400"/>
          </a:xfrm>
          <a:prstGeom prst="rect">
            <a:avLst/>
          </a:prstGeom>
          <a:solidFill>
            <a:srgbClr val="1A1A18"/>
          </a:solidFill>
          <a:ln w="12700">
            <a:solidFill>
              <a:srgbClr val="1A1A18"/>
            </a:solidFill>
            <a:prstDash val="solid"/>
          </a:ln>
        </p:spPr>
        <p:txBody>
          <a:bodyPr/>
          <a:lstStyle/>
          <a:p>
            <a:endParaRPr lang="en-US"/>
          </a:p>
        </p:txBody>
      </p:sp>
      <p:sp>
        <p:nvSpPr>
          <p:cNvPr id="6" name="Text 4"/>
          <p:cNvSpPr/>
          <p:nvPr/>
        </p:nvSpPr>
        <p:spPr>
          <a:xfrm>
            <a:off x="685800" y="1188720"/>
            <a:ext cx="4572000" cy="320040"/>
          </a:xfrm>
          <a:prstGeom prst="rect">
            <a:avLst/>
          </a:prstGeom>
          <a:noFill/>
          <a:ln/>
        </p:spPr>
        <p:txBody>
          <a:bodyPr wrap="square" lIns="0" tIns="0" rIns="0" bIns="0" rtlCol="0" anchor="ctr"/>
          <a:lstStyle/>
          <a:p>
            <a:pPr marL="0" indent="0">
              <a:buNone/>
            </a:pPr>
            <a:r>
              <a:rPr lang="en-US" sz="1000" b="1" kern="0" spc="300" dirty="0">
                <a:solidFill>
                  <a:srgbClr val="888888"/>
                </a:solidFill>
                <a:latin typeface="Calibri" pitchFamily="34" charset="0"/>
                <a:ea typeface="Calibri" pitchFamily="34" charset="-122"/>
                <a:cs typeface="Calibri" pitchFamily="34" charset="-120"/>
              </a:rPr>
              <a:t>The Household Analogy</a:t>
            </a:r>
            <a:endParaRPr lang="en-US" sz="1000" dirty="0"/>
          </a:p>
        </p:txBody>
      </p:sp>
      <p:sp>
        <p:nvSpPr>
          <p:cNvPr id="7" name="Text 5"/>
          <p:cNvSpPr/>
          <p:nvPr/>
        </p:nvSpPr>
        <p:spPr>
          <a:xfrm>
            <a:off x="685800" y="1508760"/>
            <a:ext cx="4572000" cy="640080"/>
          </a:xfrm>
          <a:prstGeom prst="rect">
            <a:avLst/>
          </a:prstGeom>
          <a:noFill/>
          <a:ln/>
        </p:spPr>
        <p:txBody>
          <a:bodyPr wrap="square" lIns="0" tIns="0" rIns="0" bIns="0" rtlCol="0" anchor="ctr"/>
          <a:lstStyle/>
          <a:p>
            <a:pPr marL="0" indent="0">
              <a:buNone/>
            </a:pPr>
            <a:r>
              <a:rPr lang="en-US" sz="1600" dirty="0">
                <a:solidFill>
                  <a:srgbClr val="FFFFFF"/>
                </a:solidFill>
                <a:latin typeface="Georgia" pitchFamily="34" charset="0"/>
                <a:ea typeface="Georgia" pitchFamily="34" charset="-122"/>
                <a:cs typeface="Georgia" pitchFamily="34" charset="-120"/>
              </a:rPr>
              <a:t>Imagine your household earns</a:t>
            </a:r>
            <a:endParaRPr lang="en-US" sz="1600" dirty="0"/>
          </a:p>
          <a:p>
            <a:pPr marL="0" indent="0">
              <a:buNone/>
            </a:pPr>
            <a:r>
              <a:rPr lang="en-US" sz="1600" dirty="0">
                <a:solidFill>
                  <a:srgbClr val="FFFFFF"/>
                </a:solidFill>
                <a:latin typeface="Georgia" pitchFamily="34" charset="0"/>
                <a:ea typeface="Georgia" pitchFamily="34" charset="-122"/>
                <a:cs typeface="Georgia" pitchFamily="34" charset="-120"/>
              </a:rPr>
              <a:t>$100,000 a year —</a:t>
            </a:r>
            <a:endParaRPr lang="en-US" sz="1600" dirty="0"/>
          </a:p>
        </p:txBody>
      </p:sp>
      <p:sp>
        <p:nvSpPr>
          <p:cNvPr id="8" name="Text 6"/>
          <p:cNvSpPr/>
          <p:nvPr/>
        </p:nvSpPr>
        <p:spPr>
          <a:xfrm>
            <a:off x="685800" y="2148840"/>
            <a:ext cx="4572000" cy="731520"/>
          </a:xfrm>
          <a:prstGeom prst="rect">
            <a:avLst/>
          </a:prstGeom>
          <a:noFill/>
          <a:ln/>
        </p:spPr>
        <p:txBody>
          <a:bodyPr wrap="square" lIns="0" tIns="0" rIns="0" bIns="0" rtlCol="0" anchor="ctr"/>
          <a:lstStyle/>
          <a:p>
            <a:pPr marL="0" indent="0">
              <a:buNone/>
            </a:pPr>
            <a:r>
              <a:rPr lang="en-US" sz="2000" b="1" dirty="0">
                <a:solidFill>
                  <a:srgbClr val="D4A020"/>
                </a:solidFill>
                <a:latin typeface="Georgia" pitchFamily="34" charset="0"/>
                <a:ea typeface="Georgia" pitchFamily="34" charset="-122"/>
                <a:cs typeface="Georgia" pitchFamily="34" charset="-120"/>
              </a:rPr>
              <a:t>and you owe $123,000</a:t>
            </a:r>
            <a:endParaRPr lang="en-US" sz="2000" dirty="0"/>
          </a:p>
          <a:p>
            <a:pPr marL="0" indent="0">
              <a:buNone/>
            </a:pPr>
            <a:r>
              <a:rPr lang="en-US" sz="2000" b="1" dirty="0">
                <a:solidFill>
                  <a:srgbClr val="D4A020"/>
                </a:solidFill>
                <a:latin typeface="Georgia" pitchFamily="34" charset="0"/>
                <a:ea typeface="Georgia" pitchFamily="34" charset="-122"/>
                <a:cs typeface="Georgia" pitchFamily="34" charset="-120"/>
              </a:rPr>
              <a:t>on your credit cards alone.</a:t>
            </a:r>
            <a:endParaRPr lang="en-US" sz="2000" dirty="0"/>
          </a:p>
        </p:txBody>
      </p:sp>
      <p:sp>
        <p:nvSpPr>
          <p:cNvPr id="9" name="Text 7"/>
          <p:cNvSpPr/>
          <p:nvPr/>
        </p:nvSpPr>
        <p:spPr>
          <a:xfrm>
            <a:off x="685800" y="2926080"/>
            <a:ext cx="4572000" cy="594360"/>
          </a:xfrm>
          <a:prstGeom prst="rect">
            <a:avLst/>
          </a:prstGeom>
          <a:noFill/>
          <a:ln/>
        </p:spPr>
        <p:txBody>
          <a:bodyPr wrap="square" lIns="0" tIns="0" rIns="0" bIns="0" rtlCol="0" anchor="ctr"/>
          <a:lstStyle/>
          <a:p>
            <a:pPr marL="0" indent="0">
              <a:buNone/>
            </a:pPr>
            <a:r>
              <a:rPr lang="en-US" sz="1300" dirty="0">
                <a:solidFill>
                  <a:srgbClr val="CCCCCC"/>
                </a:solidFill>
                <a:latin typeface="Calibri" pitchFamily="34" charset="0"/>
                <a:ea typeface="Calibri" pitchFamily="34" charset="-122"/>
                <a:cs typeface="Calibri" pitchFamily="34" charset="-120"/>
              </a:rPr>
              <a:t>And you're adding to it every month</a:t>
            </a:r>
            <a:endParaRPr lang="en-US" sz="1300" dirty="0"/>
          </a:p>
          <a:p>
            <a:pPr marL="0" indent="0">
              <a:buNone/>
            </a:pPr>
            <a:r>
              <a:rPr lang="en-US" sz="1300" dirty="0">
                <a:solidFill>
                  <a:srgbClr val="CCCCCC"/>
                </a:solidFill>
                <a:latin typeface="Calibri" pitchFamily="34" charset="0"/>
                <a:ea typeface="Calibri" pitchFamily="34" charset="-122"/>
                <a:cs typeface="Calibri" pitchFamily="34" charset="-120"/>
              </a:rPr>
              <a:t>with no plan to stop.</a:t>
            </a:r>
            <a:endParaRPr lang="en-US" sz="1300" dirty="0"/>
          </a:p>
        </p:txBody>
      </p:sp>
      <p:sp>
        <p:nvSpPr>
          <p:cNvPr id="10" name="Text 8"/>
          <p:cNvSpPr/>
          <p:nvPr/>
        </p:nvSpPr>
        <p:spPr>
          <a:xfrm>
            <a:off x="685800" y="3566160"/>
            <a:ext cx="4572000" cy="411480"/>
          </a:xfrm>
          <a:prstGeom prst="rect">
            <a:avLst/>
          </a:prstGeom>
          <a:noFill/>
          <a:ln/>
        </p:spPr>
        <p:txBody>
          <a:bodyPr wrap="square" lIns="0" tIns="0" rIns="0" bIns="0" rtlCol="0" anchor="ctr"/>
          <a:lstStyle/>
          <a:p>
            <a:pPr marL="0" indent="0">
              <a:buNone/>
            </a:pPr>
            <a:r>
              <a:rPr lang="en-US" sz="1400" i="1" dirty="0">
                <a:solidFill>
                  <a:srgbClr val="FFFFFF"/>
                </a:solidFill>
                <a:latin typeface="Georgia" pitchFamily="34" charset="0"/>
                <a:ea typeface="Georgia" pitchFamily="34" charset="-122"/>
                <a:cs typeface="Georgia" pitchFamily="34" charset="-120"/>
              </a:rPr>
              <a:t>That's the U.S. right now.</a:t>
            </a:r>
            <a:endParaRPr lang="en-US" sz="1400" dirty="0"/>
          </a:p>
        </p:txBody>
      </p:sp>
      <p:sp>
        <p:nvSpPr>
          <p:cNvPr id="11" name="Shape 9"/>
          <p:cNvSpPr/>
          <p:nvPr/>
        </p:nvSpPr>
        <p:spPr>
          <a:xfrm>
            <a:off x="5760720" y="1051560"/>
            <a:ext cx="2834640" cy="1600200"/>
          </a:xfrm>
          <a:prstGeom prst="rect">
            <a:avLst/>
          </a:prstGeom>
          <a:solidFill>
            <a:srgbClr val="FDF2F2"/>
          </a:solidFill>
          <a:ln w="12700">
            <a:solidFill>
              <a:srgbClr val="B83030"/>
            </a:solidFill>
            <a:prstDash val="solid"/>
          </a:ln>
        </p:spPr>
        <p:txBody>
          <a:bodyPr/>
          <a:lstStyle/>
          <a:p>
            <a:endParaRPr lang="en-US"/>
          </a:p>
        </p:txBody>
      </p:sp>
      <p:sp>
        <p:nvSpPr>
          <p:cNvPr id="12" name="Text 10"/>
          <p:cNvSpPr/>
          <p:nvPr/>
        </p:nvSpPr>
        <p:spPr>
          <a:xfrm>
            <a:off x="5760720" y="1143000"/>
            <a:ext cx="2834640" cy="960120"/>
          </a:xfrm>
          <a:prstGeom prst="rect">
            <a:avLst/>
          </a:prstGeom>
          <a:noFill/>
          <a:ln/>
        </p:spPr>
        <p:txBody>
          <a:bodyPr wrap="square" lIns="0" tIns="0" rIns="0" bIns="0" rtlCol="0" anchor="ctr"/>
          <a:lstStyle/>
          <a:p>
            <a:pPr marL="0" indent="0" algn="ctr">
              <a:buNone/>
            </a:pPr>
            <a:r>
              <a:rPr lang="en-US" sz="4000" b="1" dirty="0">
                <a:solidFill>
                  <a:srgbClr val="B83030"/>
                </a:solidFill>
                <a:latin typeface="Georgia" pitchFamily="34" charset="0"/>
                <a:ea typeface="Georgia" pitchFamily="34" charset="-122"/>
                <a:cs typeface="Georgia" pitchFamily="34" charset="-120"/>
              </a:rPr>
              <a:t>$1.9T</a:t>
            </a:r>
            <a:endParaRPr lang="en-US" sz="4000" dirty="0"/>
          </a:p>
        </p:txBody>
      </p:sp>
      <p:sp>
        <p:nvSpPr>
          <p:cNvPr id="13" name="Text 11"/>
          <p:cNvSpPr/>
          <p:nvPr/>
        </p:nvSpPr>
        <p:spPr>
          <a:xfrm>
            <a:off x="5852160" y="2043684"/>
            <a:ext cx="2651760" cy="560070"/>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This year's deficit</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(3rd highest in U.S. history)</a:t>
            </a:r>
            <a:endParaRPr lang="en-US" sz="950" dirty="0"/>
          </a:p>
        </p:txBody>
      </p:sp>
      <p:sp>
        <p:nvSpPr>
          <p:cNvPr id="14" name="Shape 12"/>
          <p:cNvSpPr/>
          <p:nvPr/>
        </p:nvSpPr>
        <p:spPr>
          <a:xfrm>
            <a:off x="8869680" y="1051560"/>
            <a:ext cx="2834640" cy="1600200"/>
          </a:xfrm>
          <a:prstGeom prst="rect">
            <a:avLst/>
          </a:prstGeom>
          <a:solidFill>
            <a:srgbClr val="FDF2F2"/>
          </a:solidFill>
          <a:ln w="12700">
            <a:solidFill>
              <a:srgbClr val="B83030"/>
            </a:solidFill>
            <a:prstDash val="solid"/>
          </a:ln>
        </p:spPr>
        <p:txBody>
          <a:bodyPr/>
          <a:lstStyle/>
          <a:p>
            <a:endParaRPr lang="en-US"/>
          </a:p>
        </p:txBody>
      </p:sp>
      <p:sp>
        <p:nvSpPr>
          <p:cNvPr id="15" name="Text 13"/>
          <p:cNvSpPr/>
          <p:nvPr/>
        </p:nvSpPr>
        <p:spPr>
          <a:xfrm>
            <a:off x="8869680" y="1143000"/>
            <a:ext cx="2834640" cy="960120"/>
          </a:xfrm>
          <a:prstGeom prst="rect">
            <a:avLst/>
          </a:prstGeom>
          <a:noFill/>
          <a:ln/>
        </p:spPr>
        <p:txBody>
          <a:bodyPr wrap="square" lIns="0" tIns="0" rIns="0" bIns="0" rtlCol="0" anchor="ctr"/>
          <a:lstStyle/>
          <a:p>
            <a:pPr marL="0" indent="0" algn="ctr">
              <a:buNone/>
            </a:pPr>
            <a:r>
              <a:rPr lang="en-US" sz="4000" b="1" dirty="0">
                <a:solidFill>
                  <a:srgbClr val="B83030"/>
                </a:solidFill>
                <a:latin typeface="Georgia" pitchFamily="34" charset="0"/>
                <a:ea typeface="Georgia" pitchFamily="34" charset="-122"/>
                <a:cs typeface="Georgia" pitchFamily="34" charset="-120"/>
              </a:rPr>
              <a:t>123%</a:t>
            </a:r>
            <a:endParaRPr lang="en-US" sz="4000" dirty="0"/>
          </a:p>
        </p:txBody>
      </p:sp>
      <p:sp>
        <p:nvSpPr>
          <p:cNvPr id="16" name="Text 14"/>
          <p:cNvSpPr/>
          <p:nvPr/>
        </p:nvSpPr>
        <p:spPr>
          <a:xfrm>
            <a:off x="8961120" y="2043684"/>
            <a:ext cx="2651760" cy="560070"/>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Debt as % of GDP</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(healthy: 60–90%)</a:t>
            </a:r>
            <a:endParaRPr lang="en-US" sz="950" dirty="0"/>
          </a:p>
        </p:txBody>
      </p:sp>
      <p:sp>
        <p:nvSpPr>
          <p:cNvPr id="17" name="Shape 15"/>
          <p:cNvSpPr/>
          <p:nvPr/>
        </p:nvSpPr>
        <p:spPr>
          <a:xfrm>
            <a:off x="5760720" y="2834640"/>
            <a:ext cx="2834640" cy="1600200"/>
          </a:xfrm>
          <a:prstGeom prst="rect">
            <a:avLst/>
          </a:prstGeom>
          <a:solidFill>
            <a:srgbClr val="FEF6EC"/>
          </a:solidFill>
          <a:ln w="12700">
            <a:solidFill>
              <a:srgbClr val="B86010"/>
            </a:solidFill>
            <a:prstDash val="solid"/>
          </a:ln>
        </p:spPr>
        <p:txBody>
          <a:bodyPr/>
          <a:lstStyle/>
          <a:p>
            <a:endParaRPr lang="en-US"/>
          </a:p>
        </p:txBody>
      </p:sp>
      <p:sp>
        <p:nvSpPr>
          <p:cNvPr id="18" name="Text 16"/>
          <p:cNvSpPr/>
          <p:nvPr/>
        </p:nvSpPr>
        <p:spPr>
          <a:xfrm>
            <a:off x="5760720" y="2926080"/>
            <a:ext cx="2834640" cy="960120"/>
          </a:xfrm>
          <a:prstGeom prst="rect">
            <a:avLst/>
          </a:prstGeom>
          <a:noFill/>
          <a:ln/>
        </p:spPr>
        <p:txBody>
          <a:bodyPr wrap="square" lIns="0" tIns="0" rIns="0" bIns="0" rtlCol="0" anchor="ctr"/>
          <a:lstStyle/>
          <a:p>
            <a:pPr marL="0" indent="0" algn="ctr">
              <a:buNone/>
            </a:pPr>
            <a:r>
              <a:rPr lang="en-US" sz="4000" b="1" dirty="0">
                <a:solidFill>
                  <a:srgbClr val="B86010"/>
                </a:solidFill>
                <a:latin typeface="Georgia" pitchFamily="34" charset="0"/>
                <a:ea typeface="Georgia" pitchFamily="34" charset="-122"/>
                <a:cs typeface="Georgia" pitchFamily="34" charset="-120"/>
              </a:rPr>
              <a:t>$1T+</a:t>
            </a:r>
            <a:endParaRPr lang="en-US" sz="4000" dirty="0"/>
          </a:p>
        </p:txBody>
      </p:sp>
      <p:sp>
        <p:nvSpPr>
          <p:cNvPr id="19" name="Text 17"/>
          <p:cNvSpPr/>
          <p:nvPr/>
        </p:nvSpPr>
        <p:spPr>
          <a:xfrm>
            <a:off x="5852160" y="3826764"/>
            <a:ext cx="2651760" cy="560070"/>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Annual interest payment</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(exceeds defense budget)</a:t>
            </a:r>
            <a:endParaRPr lang="en-US" sz="950" dirty="0"/>
          </a:p>
        </p:txBody>
      </p:sp>
      <p:sp>
        <p:nvSpPr>
          <p:cNvPr id="20" name="Shape 18"/>
          <p:cNvSpPr/>
          <p:nvPr/>
        </p:nvSpPr>
        <p:spPr>
          <a:xfrm>
            <a:off x="8869680" y="2834640"/>
            <a:ext cx="2834640" cy="1600200"/>
          </a:xfrm>
          <a:prstGeom prst="rect">
            <a:avLst/>
          </a:prstGeom>
          <a:solidFill>
            <a:srgbClr val="FEF6EC"/>
          </a:solidFill>
          <a:ln w="12700">
            <a:solidFill>
              <a:srgbClr val="B86010"/>
            </a:solidFill>
            <a:prstDash val="solid"/>
          </a:ln>
        </p:spPr>
        <p:txBody>
          <a:bodyPr/>
          <a:lstStyle/>
          <a:p>
            <a:endParaRPr lang="en-US"/>
          </a:p>
        </p:txBody>
      </p:sp>
      <p:sp>
        <p:nvSpPr>
          <p:cNvPr id="21" name="Text 19"/>
          <p:cNvSpPr/>
          <p:nvPr/>
        </p:nvSpPr>
        <p:spPr>
          <a:xfrm>
            <a:off x="8869680" y="2926080"/>
            <a:ext cx="2834640" cy="960120"/>
          </a:xfrm>
          <a:prstGeom prst="rect">
            <a:avLst/>
          </a:prstGeom>
          <a:noFill/>
          <a:ln/>
        </p:spPr>
        <p:txBody>
          <a:bodyPr wrap="square" lIns="0" tIns="0" rIns="0" bIns="0" rtlCol="0" anchor="ctr"/>
          <a:lstStyle/>
          <a:p>
            <a:pPr marL="0" indent="0" algn="ctr">
              <a:buNone/>
            </a:pPr>
            <a:r>
              <a:rPr lang="en-US" sz="4000" b="1" dirty="0">
                <a:solidFill>
                  <a:srgbClr val="B86010"/>
                </a:solidFill>
                <a:latin typeface="Georgia" pitchFamily="34" charset="0"/>
                <a:ea typeface="Georgia" pitchFamily="34" charset="-122"/>
                <a:cs typeface="Georgia" pitchFamily="34" charset="-120"/>
              </a:rPr>
              <a:t>$4.7T</a:t>
            </a:r>
            <a:endParaRPr lang="en-US" sz="4000" dirty="0"/>
          </a:p>
        </p:txBody>
      </p:sp>
      <p:sp>
        <p:nvSpPr>
          <p:cNvPr id="22" name="Text 20"/>
          <p:cNvSpPr/>
          <p:nvPr/>
        </p:nvSpPr>
        <p:spPr>
          <a:xfrm>
            <a:off x="8961120" y="3826764"/>
            <a:ext cx="2651760" cy="560070"/>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Added to debt by OBBBA</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(over next 10 years)</a:t>
            </a:r>
            <a:endParaRPr lang="en-US" sz="950" dirty="0"/>
          </a:p>
        </p:txBody>
      </p:sp>
      <p:sp>
        <p:nvSpPr>
          <p:cNvPr id="23" name="Shape 21"/>
          <p:cNvSpPr/>
          <p:nvPr/>
        </p:nvSpPr>
        <p:spPr>
          <a:xfrm>
            <a:off x="457200" y="4434840"/>
            <a:ext cx="11274552" cy="1234440"/>
          </a:xfrm>
          <a:prstGeom prst="rect">
            <a:avLst/>
          </a:prstGeom>
          <a:solidFill>
            <a:srgbClr val="FDF2F2"/>
          </a:solidFill>
          <a:ln w="10160">
            <a:solidFill>
              <a:srgbClr val="E8B0B0"/>
            </a:solidFill>
            <a:prstDash val="solid"/>
          </a:ln>
        </p:spPr>
        <p:txBody>
          <a:bodyPr/>
          <a:lstStyle/>
          <a:p>
            <a:endParaRPr lang="en-US"/>
          </a:p>
        </p:txBody>
      </p:sp>
      <p:sp>
        <p:nvSpPr>
          <p:cNvPr id="24" name="Shape 22"/>
          <p:cNvSpPr/>
          <p:nvPr/>
        </p:nvSpPr>
        <p:spPr>
          <a:xfrm>
            <a:off x="457200" y="4434840"/>
            <a:ext cx="64008" cy="1234440"/>
          </a:xfrm>
          <a:prstGeom prst="rect">
            <a:avLst/>
          </a:prstGeom>
          <a:solidFill>
            <a:srgbClr val="B83030"/>
          </a:solidFill>
          <a:ln w="12700">
            <a:solidFill>
              <a:srgbClr val="B83030"/>
            </a:solidFill>
            <a:prstDash val="solid"/>
          </a:ln>
        </p:spPr>
        <p:txBody>
          <a:bodyPr/>
          <a:lstStyle/>
          <a:p>
            <a:endParaRPr lang="en-US"/>
          </a:p>
        </p:txBody>
      </p:sp>
      <p:sp>
        <p:nvSpPr>
          <p:cNvPr id="25" name="Text 23"/>
          <p:cNvSpPr/>
          <p:nvPr/>
        </p:nvSpPr>
        <p:spPr>
          <a:xfrm>
            <a:off x="658368" y="4526280"/>
            <a:ext cx="10972800" cy="256032"/>
          </a:xfrm>
          <a:prstGeom prst="rect">
            <a:avLst/>
          </a:prstGeom>
          <a:noFill/>
          <a:ln/>
        </p:spPr>
        <p:txBody>
          <a:bodyPr wrap="square" lIns="0" tIns="0" rIns="0" bIns="0" rtlCol="0" anchor="ctr"/>
          <a:lstStyle/>
          <a:p>
            <a:pPr marL="0" indent="0">
              <a:buNone/>
            </a:pPr>
            <a:r>
              <a:rPr lang="en-US" sz="1000" b="1" kern="0" spc="200" dirty="0">
                <a:solidFill>
                  <a:srgbClr val="B83030"/>
                </a:solidFill>
                <a:latin typeface="Calibri" pitchFamily="34" charset="0"/>
                <a:ea typeface="Calibri" pitchFamily="34" charset="-122"/>
                <a:cs typeface="Calibri" pitchFamily="34" charset="-120"/>
              </a:rPr>
              <a:t>Why this matters to you:</a:t>
            </a:r>
            <a:endParaRPr lang="en-US" sz="1000" dirty="0"/>
          </a:p>
        </p:txBody>
      </p:sp>
      <p:sp>
        <p:nvSpPr>
          <p:cNvPr id="26" name="Text 24"/>
          <p:cNvSpPr/>
          <p:nvPr/>
        </p:nvSpPr>
        <p:spPr>
          <a:xfrm>
            <a:off x="658368" y="4773168"/>
            <a:ext cx="10908792" cy="777240"/>
          </a:xfrm>
          <a:prstGeom prst="rect">
            <a:avLst/>
          </a:prstGeom>
          <a:noFill/>
          <a:ln/>
        </p:spPr>
        <p:txBody>
          <a:bodyPr wrap="square" lIns="0" tIns="0" rIns="0" bIns="0" rtlCol="0" anchor="ctr"/>
          <a:lstStyle/>
          <a:p>
            <a:pPr marL="0" indent="0">
              <a:buNone/>
            </a:pPr>
            <a:r>
              <a:rPr lang="en-US" sz="1100" dirty="0">
                <a:solidFill>
                  <a:srgbClr val="555550"/>
                </a:solidFill>
                <a:latin typeface="Calibri" pitchFamily="34" charset="0"/>
                <a:ea typeface="Calibri" pitchFamily="34" charset="-122"/>
                <a:cs typeface="Calibri" pitchFamily="34" charset="-120"/>
              </a:rPr>
              <a:t>Interest payments now exceed the entire U.S. defense budget — over $1 trillion per year, just to service old debt. That's money that can't go to schools, roads, healthcare, or tax cuts. The "One Big Beautiful Bill" signed into law this year adds $4.7 trillion more over the next decade.</a:t>
            </a:r>
            <a:endParaRPr lang="en-US" sz="1100" dirty="0"/>
          </a:p>
        </p:txBody>
      </p:sp>
      <p:sp>
        <p:nvSpPr>
          <p:cNvPr id="27" name="Text 25"/>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CRISIS #3 — HOUSING</a:t>
            </a:r>
            <a:endParaRPr lang="en-US" sz="850" dirty="0"/>
          </a:p>
        </p:txBody>
      </p:sp>
      <p:sp>
        <p:nvSpPr>
          <p:cNvPr id="3" name="Shape 1"/>
          <p:cNvSpPr/>
          <p:nvPr/>
        </p:nvSpPr>
        <p:spPr>
          <a:xfrm>
            <a:off x="457200" y="347472"/>
            <a:ext cx="54864" cy="640080"/>
          </a:xfrm>
          <a:prstGeom prst="rect">
            <a:avLst/>
          </a:prstGeom>
          <a:solidFill>
            <a:srgbClr val="B83030"/>
          </a:solidFill>
          <a:ln w="12700">
            <a:solidFill>
              <a:srgbClr val="B83030"/>
            </a:solidFill>
            <a:prstDash val="solid"/>
          </a:ln>
        </p:spPr>
        <p:txBody>
          <a:bodyPr/>
          <a:lstStyle/>
          <a:p>
            <a:endParaRPr lang="en-US"/>
          </a:p>
        </p:txBody>
      </p:sp>
      <p:sp>
        <p:nvSpPr>
          <p:cNvPr id="4" name="Text 2"/>
          <p:cNvSpPr/>
          <p:nvPr/>
        </p:nvSpPr>
        <p:spPr>
          <a:xfrm>
            <a:off x="621792" y="384048"/>
            <a:ext cx="9144000" cy="457200"/>
          </a:xfrm>
          <a:prstGeom prst="rect">
            <a:avLst/>
          </a:prstGeom>
          <a:noFill/>
          <a:ln/>
        </p:spPr>
        <p:txBody>
          <a:bodyPr wrap="square" lIns="0" tIns="0" rIns="0" bIns="0" rtlCol="0" anchor="ctr"/>
          <a:lstStyle/>
          <a:p>
            <a:pPr marL="0" indent="0">
              <a:buNone/>
            </a:pPr>
            <a:r>
              <a:rPr lang="en-US" sz="2600" b="1" dirty="0">
                <a:solidFill>
                  <a:srgbClr val="B83030"/>
                </a:solidFill>
                <a:latin typeface="Georgia" pitchFamily="34" charset="0"/>
                <a:ea typeface="Georgia" pitchFamily="34" charset="-122"/>
                <a:cs typeface="Georgia" pitchFamily="34" charset="-120"/>
              </a:rPr>
              <a:t>The Generational Crisis: You Can't Afford a Home</a:t>
            </a:r>
            <a:endParaRPr lang="en-US" sz="2600" dirty="0"/>
          </a:p>
        </p:txBody>
      </p:sp>
      <p:sp>
        <p:nvSpPr>
          <p:cNvPr id="5" name="Shape 3"/>
          <p:cNvSpPr/>
          <p:nvPr/>
        </p:nvSpPr>
        <p:spPr>
          <a:xfrm>
            <a:off x="457200" y="1051560"/>
            <a:ext cx="5303520" cy="457200"/>
          </a:xfrm>
          <a:prstGeom prst="rect">
            <a:avLst/>
          </a:prstGeom>
          <a:solidFill>
            <a:srgbClr val="DDDDDD"/>
          </a:solidFill>
          <a:ln w="12700">
            <a:solidFill>
              <a:srgbClr val="CCCCCC"/>
            </a:solidFill>
            <a:prstDash val="solid"/>
          </a:ln>
        </p:spPr>
        <p:txBody>
          <a:bodyPr/>
          <a:lstStyle/>
          <a:p>
            <a:endParaRPr lang="en-US"/>
          </a:p>
        </p:txBody>
      </p:sp>
      <p:sp>
        <p:nvSpPr>
          <p:cNvPr id="6" name="Text 4"/>
          <p:cNvSpPr/>
          <p:nvPr/>
        </p:nvSpPr>
        <p:spPr>
          <a:xfrm>
            <a:off x="594360" y="1051560"/>
            <a:ext cx="5120640" cy="457200"/>
          </a:xfrm>
          <a:prstGeom prst="rect">
            <a:avLst/>
          </a:prstGeom>
          <a:noFill/>
          <a:ln/>
        </p:spPr>
        <p:txBody>
          <a:bodyPr wrap="square" lIns="0" tIns="0" rIns="0" bIns="0" rtlCol="0" anchor="ctr"/>
          <a:lstStyle/>
          <a:p>
            <a:pPr marL="0" indent="0">
              <a:buNone/>
            </a:pPr>
            <a:r>
              <a:rPr lang="en-US" sz="1100" dirty="0">
                <a:solidFill>
                  <a:srgbClr val="555550"/>
                </a:solidFill>
                <a:latin typeface="Calibri" pitchFamily="34" charset="0"/>
                <a:ea typeface="Calibri" pitchFamily="34" charset="-122"/>
                <a:cs typeface="Calibri" pitchFamily="34" charset="-120"/>
              </a:rPr>
              <a:t>1990s: home cost 3.2× annual income</a:t>
            </a:r>
            <a:endParaRPr lang="en-US" sz="1100" dirty="0"/>
          </a:p>
        </p:txBody>
      </p:sp>
      <p:sp>
        <p:nvSpPr>
          <p:cNvPr id="7" name="Shape 5"/>
          <p:cNvSpPr/>
          <p:nvPr/>
        </p:nvSpPr>
        <p:spPr>
          <a:xfrm>
            <a:off x="457200" y="1645920"/>
            <a:ext cx="5303520" cy="658368"/>
          </a:xfrm>
          <a:prstGeom prst="rect">
            <a:avLst/>
          </a:prstGeom>
          <a:solidFill>
            <a:srgbClr val="B83030"/>
          </a:solidFill>
          <a:ln w="12700">
            <a:solidFill>
              <a:srgbClr val="8C1F1F"/>
            </a:solidFill>
            <a:prstDash val="solid"/>
          </a:ln>
        </p:spPr>
        <p:txBody>
          <a:bodyPr/>
          <a:lstStyle/>
          <a:p>
            <a:endParaRPr lang="en-US"/>
          </a:p>
        </p:txBody>
      </p:sp>
      <p:sp>
        <p:nvSpPr>
          <p:cNvPr id="8" name="Text 6"/>
          <p:cNvSpPr/>
          <p:nvPr/>
        </p:nvSpPr>
        <p:spPr>
          <a:xfrm>
            <a:off x="594360" y="1645920"/>
            <a:ext cx="5120640" cy="658368"/>
          </a:xfrm>
          <a:prstGeom prst="rect">
            <a:avLst/>
          </a:prstGeom>
          <a:noFill/>
          <a:ln/>
        </p:spPr>
        <p:txBody>
          <a:bodyPr wrap="square" lIns="0" tIns="0" rIns="0" bIns="0" rtlCol="0" anchor="ctr"/>
          <a:lstStyle/>
          <a:p>
            <a:pPr marL="0" indent="0">
              <a:buNone/>
            </a:pPr>
            <a:r>
              <a:rPr lang="en-US" sz="1300" b="1" dirty="0">
                <a:solidFill>
                  <a:srgbClr val="FFFFFF"/>
                </a:solidFill>
                <a:latin typeface="Georgia" pitchFamily="34" charset="0"/>
                <a:ea typeface="Georgia" pitchFamily="34" charset="-122"/>
                <a:cs typeface="Georgia" pitchFamily="34" charset="-120"/>
              </a:rPr>
              <a:t>TODAY: home costs 5.08× annual income</a:t>
            </a:r>
            <a:endParaRPr lang="en-US" sz="1300" dirty="0"/>
          </a:p>
        </p:txBody>
      </p:sp>
      <p:sp>
        <p:nvSpPr>
          <p:cNvPr id="9" name="Text 7"/>
          <p:cNvSpPr/>
          <p:nvPr/>
        </p:nvSpPr>
        <p:spPr>
          <a:xfrm>
            <a:off x="457200" y="2404872"/>
            <a:ext cx="5303520" cy="274320"/>
          </a:xfrm>
          <a:prstGeom prst="rect">
            <a:avLst/>
          </a:prstGeom>
          <a:noFill/>
          <a:ln/>
        </p:spPr>
        <p:txBody>
          <a:bodyPr wrap="square" lIns="0" tIns="0" rIns="0" bIns="0" rtlCol="0" anchor="ctr"/>
          <a:lstStyle/>
          <a:p>
            <a:pPr marL="0" indent="0">
              <a:buNone/>
            </a:pPr>
            <a:r>
              <a:rPr lang="en-US" sz="1000" i="1" dirty="0">
                <a:solidFill>
                  <a:srgbClr val="B83030"/>
                </a:solidFill>
                <a:latin typeface="Calibri" pitchFamily="34" charset="0"/>
                <a:ea typeface="Calibri" pitchFamily="34" charset="-122"/>
                <a:cs typeface="Calibri" pitchFamily="34" charset="-120"/>
              </a:rPr>
              <a:t>Nearly double the historical norm</a:t>
            </a:r>
            <a:endParaRPr lang="en-US" sz="1000" dirty="0"/>
          </a:p>
        </p:txBody>
      </p:sp>
      <p:sp>
        <p:nvSpPr>
          <p:cNvPr id="10" name="Shape 8"/>
          <p:cNvSpPr/>
          <p:nvPr/>
        </p:nvSpPr>
        <p:spPr>
          <a:xfrm>
            <a:off x="457200" y="2770632"/>
            <a:ext cx="2598725" cy="1005840"/>
          </a:xfrm>
          <a:prstGeom prst="rect">
            <a:avLst/>
          </a:prstGeom>
          <a:solidFill>
            <a:srgbClr val="EDF7F2"/>
          </a:solidFill>
          <a:ln w="12700">
            <a:solidFill>
              <a:srgbClr val="1A6B40"/>
            </a:solidFill>
            <a:prstDash val="solid"/>
          </a:ln>
        </p:spPr>
        <p:txBody>
          <a:bodyPr/>
          <a:lstStyle/>
          <a:p>
            <a:endParaRPr lang="en-US"/>
          </a:p>
        </p:txBody>
      </p:sp>
      <p:sp>
        <p:nvSpPr>
          <p:cNvPr id="11" name="Shape 9"/>
          <p:cNvSpPr/>
          <p:nvPr/>
        </p:nvSpPr>
        <p:spPr>
          <a:xfrm>
            <a:off x="3161995" y="2770632"/>
            <a:ext cx="2598725" cy="1005840"/>
          </a:xfrm>
          <a:prstGeom prst="rect">
            <a:avLst/>
          </a:prstGeom>
          <a:solidFill>
            <a:srgbClr val="FDF2F2"/>
          </a:solidFill>
          <a:ln w="12700">
            <a:solidFill>
              <a:srgbClr val="E8B0B0"/>
            </a:solidFill>
            <a:prstDash val="solid"/>
          </a:ln>
        </p:spPr>
        <p:txBody>
          <a:bodyPr/>
          <a:lstStyle/>
          <a:p>
            <a:endParaRPr lang="en-US"/>
          </a:p>
        </p:txBody>
      </p:sp>
      <p:sp>
        <p:nvSpPr>
          <p:cNvPr id="12" name="Text 10"/>
          <p:cNvSpPr/>
          <p:nvPr/>
        </p:nvSpPr>
        <p:spPr>
          <a:xfrm>
            <a:off x="594360" y="2834640"/>
            <a:ext cx="2333549" cy="868680"/>
          </a:xfrm>
          <a:prstGeom prst="rect">
            <a:avLst/>
          </a:prstGeom>
          <a:noFill/>
          <a:ln/>
        </p:spPr>
        <p:txBody>
          <a:bodyPr wrap="square" lIns="0" tIns="0" rIns="0" bIns="0" rtlCol="0" anchor="ctr"/>
          <a:lstStyle/>
          <a:p>
            <a:pPr marL="0" indent="0">
              <a:buNone/>
            </a:pPr>
            <a:r>
              <a:rPr lang="en-US" sz="1100" dirty="0">
                <a:solidFill>
                  <a:srgbClr val="1A6B40"/>
                </a:solidFill>
                <a:latin typeface="Calibri" pitchFamily="34" charset="0"/>
                <a:ea typeface="Calibri" pitchFamily="34" charset="-122"/>
                <a:cs typeface="Calibri" pitchFamily="34" charset="-120"/>
              </a:rPr>
              <a:t>2019</a:t>
            </a:r>
            <a:endParaRPr lang="en-US" sz="1100" dirty="0"/>
          </a:p>
          <a:p>
            <a:pPr marL="0" indent="0">
              <a:buNone/>
            </a:pPr>
            <a:r>
              <a:rPr lang="en-US" sz="1100" dirty="0">
                <a:solidFill>
                  <a:srgbClr val="1A6B40"/>
                </a:solidFill>
                <a:latin typeface="Calibri" pitchFamily="34" charset="0"/>
                <a:ea typeface="Calibri" pitchFamily="34" charset="-122"/>
                <a:cs typeface="Calibri" pitchFamily="34" charset="-120"/>
              </a:rPr>
              <a:t>$75K income →</a:t>
            </a:r>
            <a:endParaRPr lang="en-US" sz="1100" dirty="0"/>
          </a:p>
          <a:p>
            <a:pPr marL="0" indent="0">
              <a:buNone/>
            </a:pPr>
            <a:r>
              <a:rPr lang="en-US" sz="1100" dirty="0">
                <a:solidFill>
                  <a:srgbClr val="1A6B40"/>
                </a:solidFill>
                <a:latin typeface="Calibri" pitchFamily="34" charset="0"/>
                <a:ea typeface="Calibri" pitchFamily="34" charset="-122"/>
                <a:cs typeface="Calibri" pitchFamily="34" charset="-120"/>
              </a:rPr>
              <a:t>afford 49% of homes</a:t>
            </a:r>
            <a:endParaRPr lang="en-US" sz="1100" dirty="0"/>
          </a:p>
        </p:txBody>
      </p:sp>
      <p:sp>
        <p:nvSpPr>
          <p:cNvPr id="13" name="Text 11"/>
          <p:cNvSpPr/>
          <p:nvPr/>
        </p:nvSpPr>
        <p:spPr>
          <a:xfrm>
            <a:off x="3321101" y="2834640"/>
            <a:ext cx="2333549" cy="868680"/>
          </a:xfrm>
          <a:prstGeom prst="rect">
            <a:avLst/>
          </a:prstGeom>
          <a:noFill/>
          <a:ln/>
        </p:spPr>
        <p:txBody>
          <a:bodyPr wrap="square" lIns="0" tIns="0" rIns="0" bIns="0" rtlCol="0" anchor="ctr"/>
          <a:lstStyle/>
          <a:p>
            <a:pPr marL="0" indent="0">
              <a:buNone/>
            </a:pPr>
            <a:r>
              <a:rPr lang="en-US" sz="1100" dirty="0">
                <a:solidFill>
                  <a:srgbClr val="B83030"/>
                </a:solidFill>
                <a:latin typeface="Calibri" pitchFamily="34" charset="0"/>
                <a:ea typeface="Calibri" pitchFamily="34" charset="-122"/>
                <a:cs typeface="Calibri" pitchFamily="34" charset="-120"/>
              </a:rPr>
              <a:t>TODAY</a:t>
            </a:r>
            <a:endParaRPr lang="en-US" sz="1100" dirty="0"/>
          </a:p>
          <a:p>
            <a:pPr marL="0" indent="0">
              <a:buNone/>
            </a:pPr>
            <a:r>
              <a:rPr lang="en-US" sz="1100" dirty="0">
                <a:solidFill>
                  <a:srgbClr val="B83030"/>
                </a:solidFill>
                <a:latin typeface="Calibri" pitchFamily="34" charset="0"/>
                <a:ea typeface="Calibri" pitchFamily="34" charset="-122"/>
                <a:cs typeface="Calibri" pitchFamily="34" charset="-120"/>
              </a:rPr>
              <a:t>$75K income →</a:t>
            </a:r>
            <a:endParaRPr lang="en-US" sz="1100" dirty="0"/>
          </a:p>
          <a:p>
            <a:pPr marL="0" indent="0">
              <a:buNone/>
            </a:pPr>
            <a:r>
              <a:rPr lang="en-US" sz="1100" dirty="0">
                <a:solidFill>
                  <a:srgbClr val="B83030"/>
                </a:solidFill>
                <a:latin typeface="Calibri" pitchFamily="34" charset="0"/>
                <a:ea typeface="Calibri" pitchFamily="34" charset="-122"/>
                <a:cs typeface="Calibri" pitchFamily="34" charset="-120"/>
              </a:rPr>
              <a:t>afford only 21% of homes</a:t>
            </a:r>
            <a:endParaRPr lang="en-US" sz="1100" dirty="0"/>
          </a:p>
        </p:txBody>
      </p:sp>
      <p:sp>
        <p:nvSpPr>
          <p:cNvPr id="14" name="Shape 12"/>
          <p:cNvSpPr/>
          <p:nvPr/>
        </p:nvSpPr>
        <p:spPr>
          <a:xfrm>
            <a:off x="6035040" y="1051560"/>
            <a:ext cx="5669280" cy="4206240"/>
          </a:xfrm>
          <a:prstGeom prst="rect">
            <a:avLst/>
          </a:prstGeom>
          <a:solidFill>
            <a:srgbClr val="1A1A18"/>
          </a:solidFill>
          <a:ln w="12700">
            <a:solidFill>
              <a:srgbClr val="1A1A18"/>
            </a:solidFill>
            <a:prstDash val="solid"/>
          </a:ln>
        </p:spPr>
        <p:txBody>
          <a:bodyPr/>
          <a:lstStyle/>
          <a:p>
            <a:endParaRPr lang="en-US"/>
          </a:p>
        </p:txBody>
      </p:sp>
      <p:sp>
        <p:nvSpPr>
          <p:cNvPr id="15" name="Shape 13"/>
          <p:cNvSpPr/>
          <p:nvPr/>
        </p:nvSpPr>
        <p:spPr>
          <a:xfrm>
            <a:off x="7772400" y="1234440"/>
            <a:ext cx="2194560" cy="2194560"/>
          </a:xfrm>
          <a:prstGeom prst="ellipse">
            <a:avLst/>
          </a:prstGeom>
          <a:solidFill>
            <a:srgbClr val="8C1F1F"/>
          </a:solidFill>
          <a:ln w="12700">
            <a:solidFill>
              <a:srgbClr val="8C1F1F"/>
            </a:solidFill>
            <a:prstDash val="solid"/>
          </a:ln>
        </p:spPr>
        <p:txBody>
          <a:bodyPr/>
          <a:lstStyle/>
          <a:p>
            <a:endParaRPr lang="en-US"/>
          </a:p>
        </p:txBody>
      </p:sp>
      <p:pic>
        <p:nvPicPr>
          <p:cNvPr id="16" name="Image 0" descr="preencoded.png"/>
          <p:cNvPicPr>
            <a:picLocks noChangeAspect="1"/>
          </p:cNvPicPr>
          <p:nvPr/>
        </p:nvPicPr>
        <p:blipFill>
          <a:blip r:embed="rId3"/>
          <a:stretch>
            <a:fillRect/>
          </a:stretch>
        </p:blipFill>
        <p:spPr>
          <a:xfrm>
            <a:off x="8275320" y="1719072"/>
            <a:ext cx="1188720" cy="1188720"/>
          </a:xfrm>
          <a:prstGeom prst="rect">
            <a:avLst/>
          </a:prstGeom>
        </p:spPr>
      </p:pic>
      <p:sp>
        <p:nvSpPr>
          <p:cNvPr id="17" name="Text 14"/>
          <p:cNvSpPr/>
          <p:nvPr/>
        </p:nvSpPr>
        <p:spPr>
          <a:xfrm>
            <a:off x="6217920" y="3474720"/>
            <a:ext cx="5303520" cy="594360"/>
          </a:xfrm>
          <a:prstGeom prst="rect">
            <a:avLst/>
          </a:prstGeom>
          <a:noFill/>
          <a:ln/>
        </p:spPr>
        <p:txBody>
          <a:bodyPr wrap="square" lIns="0" tIns="0" rIns="0" bIns="0" rtlCol="0" anchor="ctr"/>
          <a:lstStyle/>
          <a:p>
            <a:pPr marL="0" indent="0" algn="ctr">
              <a:buNone/>
            </a:pPr>
            <a:r>
              <a:rPr lang="en-US" sz="1400" dirty="0">
                <a:solidFill>
                  <a:srgbClr val="AAAAAA"/>
                </a:solidFill>
                <a:latin typeface="Calibri" pitchFamily="34" charset="0"/>
                <a:ea typeface="Calibri" pitchFamily="34" charset="-122"/>
                <a:cs typeface="Calibri" pitchFamily="34" charset="-120"/>
              </a:rPr>
              <a:t>The average age of a</a:t>
            </a:r>
            <a:endParaRPr lang="en-US" sz="1400" dirty="0"/>
          </a:p>
          <a:p>
            <a:pPr marL="0" indent="0" algn="ctr">
              <a:buNone/>
            </a:pPr>
            <a:r>
              <a:rPr lang="en-US" sz="1400" dirty="0">
                <a:solidFill>
                  <a:srgbClr val="AAAAAA"/>
                </a:solidFill>
                <a:latin typeface="Calibri" pitchFamily="34" charset="0"/>
                <a:ea typeface="Calibri" pitchFamily="34" charset="-122"/>
                <a:cs typeface="Calibri" pitchFamily="34" charset="-120"/>
              </a:rPr>
              <a:t>first-time homebuyer is now</a:t>
            </a:r>
            <a:endParaRPr lang="en-US" sz="1400" dirty="0"/>
          </a:p>
        </p:txBody>
      </p:sp>
      <p:sp>
        <p:nvSpPr>
          <p:cNvPr id="18" name="Text 15"/>
          <p:cNvSpPr/>
          <p:nvPr/>
        </p:nvSpPr>
        <p:spPr>
          <a:xfrm>
            <a:off x="6217920" y="4005072"/>
            <a:ext cx="5303520" cy="1005840"/>
          </a:xfrm>
          <a:prstGeom prst="rect">
            <a:avLst/>
          </a:prstGeom>
          <a:noFill/>
          <a:ln/>
        </p:spPr>
        <p:txBody>
          <a:bodyPr wrap="square" lIns="0" tIns="0" rIns="0" bIns="0" rtlCol="0" anchor="ctr"/>
          <a:lstStyle/>
          <a:p>
            <a:pPr marL="0" indent="0" algn="ctr">
              <a:buNone/>
            </a:pPr>
            <a:r>
              <a:rPr lang="en-US" sz="8800" b="1" dirty="0">
                <a:solidFill>
                  <a:srgbClr val="D4A020"/>
                </a:solidFill>
                <a:latin typeface="Georgia" pitchFamily="34" charset="0"/>
                <a:ea typeface="Georgia" pitchFamily="34" charset="-122"/>
                <a:cs typeface="Georgia" pitchFamily="34" charset="-120"/>
              </a:rPr>
              <a:t>40</a:t>
            </a:r>
            <a:endParaRPr lang="en-US" sz="8800" dirty="0"/>
          </a:p>
        </p:txBody>
      </p:sp>
      <p:sp>
        <p:nvSpPr>
          <p:cNvPr id="19" name="Text 16"/>
          <p:cNvSpPr/>
          <p:nvPr/>
        </p:nvSpPr>
        <p:spPr>
          <a:xfrm>
            <a:off x="6217920" y="4956048"/>
            <a:ext cx="5303520" cy="548640"/>
          </a:xfrm>
          <a:prstGeom prst="rect">
            <a:avLst/>
          </a:prstGeom>
          <a:noFill/>
          <a:ln/>
        </p:spPr>
        <p:txBody>
          <a:bodyPr wrap="square" lIns="0" tIns="0" rIns="0" bIns="0" rtlCol="0" anchor="ctr"/>
          <a:lstStyle/>
          <a:p>
            <a:pPr marL="0" indent="0" algn="ctr">
              <a:buNone/>
            </a:pPr>
            <a:r>
              <a:rPr lang="en-US" sz="1300" dirty="0">
                <a:solidFill>
                  <a:srgbClr val="CCCCCC"/>
                </a:solidFill>
                <a:latin typeface="Calibri" pitchFamily="34" charset="0"/>
                <a:ea typeface="Calibri" pitchFamily="34" charset="-122"/>
                <a:cs typeface="Calibri" pitchFamily="34" charset="-120"/>
              </a:rPr>
              <a:t>years old</a:t>
            </a:r>
            <a:endParaRPr lang="en-US" sz="1300" dirty="0"/>
          </a:p>
          <a:p>
            <a:pPr marL="0" indent="0" algn="ctr">
              <a:buNone/>
            </a:pPr>
            <a:r>
              <a:rPr lang="en-US" sz="1300" dirty="0">
                <a:solidFill>
                  <a:srgbClr val="CCCCCC"/>
                </a:solidFill>
                <a:latin typeface="Calibri" pitchFamily="34" charset="0"/>
                <a:ea typeface="Calibri" pitchFamily="34" charset="-122"/>
                <a:cs typeface="Calibri" pitchFamily="34" charset="-120"/>
              </a:rPr>
              <a:t>(it was 29 in 1981)</a:t>
            </a:r>
            <a:endParaRPr lang="en-US" sz="1300" dirty="0"/>
          </a:p>
        </p:txBody>
      </p:sp>
      <p:sp>
        <p:nvSpPr>
          <p:cNvPr id="20" name="Text 17"/>
          <p:cNvSpPr/>
          <p:nvPr/>
        </p:nvSpPr>
        <p:spPr>
          <a:xfrm>
            <a:off x="457200" y="6355080"/>
            <a:ext cx="11274552" cy="256032"/>
          </a:xfrm>
          <a:prstGeom prst="rect">
            <a:avLst/>
          </a:prstGeom>
          <a:noFill/>
          <a:ln/>
        </p:spPr>
        <p:txBody>
          <a:bodyPr wrap="square" lIns="0" tIns="0" rIns="0" bIns="0" rtlCol="0" anchor="ctr"/>
          <a:lstStyle/>
          <a:p>
            <a:pPr marL="0" indent="0">
              <a:buNone/>
            </a:pPr>
            <a:r>
              <a:rPr lang="en-US" sz="900" dirty="0">
                <a:solidFill>
                  <a:srgbClr val="555550"/>
                </a:solidFill>
                <a:latin typeface="Calibri" pitchFamily="34" charset="0"/>
                <a:ea typeface="Calibri" pitchFamily="34" charset="-122"/>
                <a:cs typeface="Calibri" pitchFamily="34" charset="-120"/>
              </a:rPr>
              <a:t>Median home: $414,900  ·  Median income: $81,604  ·  Home prices +551% since 1980  ·  Incomes +373%</a:t>
            </a:r>
            <a:endParaRPr lang="en-US" sz="900" dirty="0"/>
          </a:p>
        </p:txBody>
      </p:sp>
      <p:sp>
        <p:nvSpPr>
          <p:cNvPr id="21" name="Text 18"/>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BACKGROUND REALITY — INEQUALITY</a:t>
            </a:r>
            <a:endParaRPr lang="en-US" sz="850" dirty="0"/>
          </a:p>
        </p:txBody>
      </p:sp>
      <p:sp>
        <p:nvSpPr>
          <p:cNvPr id="3" name="Shape 1"/>
          <p:cNvSpPr/>
          <p:nvPr/>
        </p:nvSpPr>
        <p:spPr>
          <a:xfrm>
            <a:off x="457200" y="347472"/>
            <a:ext cx="54864" cy="640080"/>
          </a:xfrm>
          <a:prstGeom prst="rect">
            <a:avLst/>
          </a:prstGeom>
          <a:solidFill>
            <a:srgbClr val="B86010"/>
          </a:solidFill>
          <a:ln w="12700">
            <a:solidFill>
              <a:srgbClr val="B86010"/>
            </a:solidFill>
            <a:prstDash val="solid"/>
          </a:ln>
        </p:spPr>
        <p:txBody>
          <a:bodyPr/>
          <a:lstStyle/>
          <a:p>
            <a:endParaRPr lang="en-US"/>
          </a:p>
        </p:txBody>
      </p:sp>
      <p:sp>
        <p:nvSpPr>
          <p:cNvPr id="4" name="Text 2"/>
          <p:cNvSpPr/>
          <p:nvPr/>
        </p:nvSpPr>
        <p:spPr>
          <a:xfrm>
            <a:off x="621792" y="384048"/>
            <a:ext cx="9144000" cy="457200"/>
          </a:xfrm>
          <a:prstGeom prst="rect">
            <a:avLst/>
          </a:prstGeom>
          <a:noFill/>
          <a:ln/>
        </p:spPr>
        <p:txBody>
          <a:bodyPr wrap="square" lIns="0" tIns="0" rIns="0" bIns="0" rtlCol="0" anchor="ctr"/>
          <a:lstStyle/>
          <a:p>
            <a:pPr marL="0" indent="0">
              <a:buNone/>
            </a:pPr>
            <a:r>
              <a:rPr lang="en-US" sz="2600" b="1" dirty="0">
                <a:solidFill>
                  <a:srgbClr val="1A1A18"/>
                </a:solidFill>
                <a:latin typeface="Georgia" pitchFamily="34" charset="0"/>
                <a:ea typeface="Georgia" pitchFamily="34" charset="-122"/>
                <a:cs typeface="Georgia" pitchFamily="34" charset="-120"/>
              </a:rPr>
              <a:t>The Background Reality: The Gains Aren't Shared</a:t>
            </a:r>
            <a:endParaRPr lang="en-US" sz="2600" dirty="0"/>
          </a:p>
        </p:txBody>
      </p:sp>
      <p:sp>
        <p:nvSpPr>
          <p:cNvPr id="5" name="Shape 3"/>
          <p:cNvSpPr/>
          <p:nvPr/>
        </p:nvSpPr>
        <p:spPr>
          <a:xfrm>
            <a:off x="457200" y="1097280"/>
            <a:ext cx="5669280" cy="640080"/>
          </a:xfrm>
          <a:prstGeom prst="rect">
            <a:avLst/>
          </a:prstGeom>
          <a:solidFill>
            <a:srgbClr val="EEEEEE"/>
          </a:solidFill>
          <a:ln w="12700">
            <a:solidFill>
              <a:srgbClr val="EEEEEE"/>
            </a:solidFill>
            <a:prstDash val="solid"/>
          </a:ln>
        </p:spPr>
        <p:txBody>
          <a:bodyPr/>
          <a:lstStyle/>
          <a:p>
            <a:endParaRPr lang="en-US"/>
          </a:p>
        </p:txBody>
      </p:sp>
      <p:sp>
        <p:nvSpPr>
          <p:cNvPr id="6" name="Shape 4"/>
          <p:cNvSpPr/>
          <p:nvPr/>
        </p:nvSpPr>
        <p:spPr>
          <a:xfrm>
            <a:off x="457200" y="1097280"/>
            <a:ext cx="2886179" cy="640080"/>
          </a:xfrm>
          <a:prstGeom prst="rect">
            <a:avLst/>
          </a:prstGeom>
          <a:solidFill>
            <a:srgbClr val="1A6B40"/>
          </a:solidFill>
          <a:ln w="12700">
            <a:solidFill>
              <a:srgbClr val="1A6B40"/>
            </a:solidFill>
            <a:prstDash val="solid"/>
          </a:ln>
        </p:spPr>
        <p:txBody>
          <a:bodyPr/>
          <a:lstStyle/>
          <a:p>
            <a:endParaRPr lang="en-US"/>
          </a:p>
        </p:txBody>
      </p:sp>
      <p:sp>
        <p:nvSpPr>
          <p:cNvPr id="7" name="Text 5"/>
          <p:cNvSpPr/>
          <p:nvPr/>
        </p:nvSpPr>
        <p:spPr>
          <a:xfrm>
            <a:off x="530352" y="1097280"/>
            <a:ext cx="1828800" cy="640080"/>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Denmark</a:t>
            </a:r>
            <a:endParaRPr lang="en-US" sz="1100" dirty="0"/>
          </a:p>
        </p:txBody>
      </p:sp>
      <p:sp>
        <p:nvSpPr>
          <p:cNvPr id="8" name="Text 6"/>
          <p:cNvSpPr/>
          <p:nvPr/>
        </p:nvSpPr>
        <p:spPr>
          <a:xfrm>
            <a:off x="2904467" y="1097280"/>
            <a:ext cx="402336"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0.28</a:t>
            </a:r>
            <a:endParaRPr lang="en-US" sz="1100" dirty="0"/>
          </a:p>
        </p:txBody>
      </p:sp>
      <p:sp>
        <p:nvSpPr>
          <p:cNvPr id="9" name="Shape 7"/>
          <p:cNvSpPr/>
          <p:nvPr/>
        </p:nvSpPr>
        <p:spPr>
          <a:xfrm>
            <a:off x="457200" y="1783080"/>
            <a:ext cx="5669280" cy="640080"/>
          </a:xfrm>
          <a:prstGeom prst="rect">
            <a:avLst/>
          </a:prstGeom>
          <a:solidFill>
            <a:srgbClr val="EEEEEE"/>
          </a:solidFill>
          <a:ln w="12700">
            <a:solidFill>
              <a:srgbClr val="EEEEEE"/>
            </a:solidFill>
            <a:prstDash val="solid"/>
          </a:ln>
        </p:spPr>
        <p:txBody>
          <a:bodyPr/>
          <a:lstStyle/>
          <a:p>
            <a:endParaRPr lang="en-US"/>
          </a:p>
        </p:txBody>
      </p:sp>
      <p:sp>
        <p:nvSpPr>
          <p:cNvPr id="10" name="Shape 8"/>
          <p:cNvSpPr/>
          <p:nvPr/>
        </p:nvSpPr>
        <p:spPr>
          <a:xfrm>
            <a:off x="457200" y="1783080"/>
            <a:ext cx="3195412" cy="640080"/>
          </a:xfrm>
          <a:prstGeom prst="rect">
            <a:avLst/>
          </a:prstGeom>
          <a:solidFill>
            <a:srgbClr val="1A6B40"/>
          </a:solidFill>
          <a:ln w="12700">
            <a:solidFill>
              <a:srgbClr val="1A6B40"/>
            </a:solidFill>
            <a:prstDash val="solid"/>
          </a:ln>
        </p:spPr>
        <p:txBody>
          <a:bodyPr/>
          <a:lstStyle/>
          <a:p>
            <a:endParaRPr lang="en-US"/>
          </a:p>
        </p:txBody>
      </p:sp>
      <p:sp>
        <p:nvSpPr>
          <p:cNvPr id="11" name="Text 9"/>
          <p:cNvSpPr/>
          <p:nvPr/>
        </p:nvSpPr>
        <p:spPr>
          <a:xfrm>
            <a:off x="530352" y="1783080"/>
            <a:ext cx="1828800" cy="640080"/>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Germany</a:t>
            </a:r>
            <a:endParaRPr lang="en-US" sz="1100" dirty="0"/>
          </a:p>
        </p:txBody>
      </p:sp>
      <p:sp>
        <p:nvSpPr>
          <p:cNvPr id="12" name="Text 10"/>
          <p:cNvSpPr/>
          <p:nvPr/>
        </p:nvSpPr>
        <p:spPr>
          <a:xfrm>
            <a:off x="3213700" y="1783080"/>
            <a:ext cx="402336"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0.31</a:t>
            </a:r>
            <a:endParaRPr lang="en-US" sz="1100" dirty="0"/>
          </a:p>
        </p:txBody>
      </p:sp>
      <p:sp>
        <p:nvSpPr>
          <p:cNvPr id="13" name="Shape 11"/>
          <p:cNvSpPr/>
          <p:nvPr/>
        </p:nvSpPr>
        <p:spPr>
          <a:xfrm>
            <a:off x="457200" y="2468880"/>
            <a:ext cx="5669280" cy="640080"/>
          </a:xfrm>
          <a:prstGeom prst="rect">
            <a:avLst/>
          </a:prstGeom>
          <a:solidFill>
            <a:srgbClr val="EEEEEE"/>
          </a:solidFill>
          <a:ln w="12700">
            <a:solidFill>
              <a:srgbClr val="EEEEEE"/>
            </a:solidFill>
            <a:prstDash val="solid"/>
          </a:ln>
        </p:spPr>
        <p:txBody>
          <a:bodyPr/>
          <a:lstStyle/>
          <a:p>
            <a:endParaRPr lang="en-US"/>
          </a:p>
        </p:txBody>
      </p:sp>
      <p:sp>
        <p:nvSpPr>
          <p:cNvPr id="14" name="Shape 12"/>
          <p:cNvSpPr/>
          <p:nvPr/>
        </p:nvSpPr>
        <p:spPr>
          <a:xfrm>
            <a:off x="457200" y="2468880"/>
            <a:ext cx="3298490" cy="640080"/>
          </a:xfrm>
          <a:prstGeom prst="rect">
            <a:avLst/>
          </a:prstGeom>
          <a:solidFill>
            <a:srgbClr val="1A6B40"/>
          </a:solidFill>
          <a:ln w="12700">
            <a:solidFill>
              <a:srgbClr val="1A6B40"/>
            </a:solidFill>
            <a:prstDash val="solid"/>
          </a:ln>
        </p:spPr>
        <p:txBody>
          <a:bodyPr/>
          <a:lstStyle/>
          <a:p>
            <a:endParaRPr lang="en-US"/>
          </a:p>
        </p:txBody>
      </p:sp>
      <p:sp>
        <p:nvSpPr>
          <p:cNvPr id="15" name="Text 13"/>
          <p:cNvSpPr/>
          <p:nvPr/>
        </p:nvSpPr>
        <p:spPr>
          <a:xfrm>
            <a:off x="530352" y="2468880"/>
            <a:ext cx="1828800" cy="640080"/>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France</a:t>
            </a:r>
            <a:endParaRPr lang="en-US" sz="1100" dirty="0"/>
          </a:p>
        </p:txBody>
      </p:sp>
      <p:sp>
        <p:nvSpPr>
          <p:cNvPr id="16" name="Text 14"/>
          <p:cNvSpPr/>
          <p:nvPr/>
        </p:nvSpPr>
        <p:spPr>
          <a:xfrm>
            <a:off x="3316778" y="2468880"/>
            <a:ext cx="402336"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0.32</a:t>
            </a:r>
            <a:endParaRPr lang="en-US" sz="1100" dirty="0"/>
          </a:p>
        </p:txBody>
      </p:sp>
      <p:sp>
        <p:nvSpPr>
          <p:cNvPr id="17" name="Shape 15"/>
          <p:cNvSpPr/>
          <p:nvPr/>
        </p:nvSpPr>
        <p:spPr>
          <a:xfrm>
            <a:off x="457200" y="3154680"/>
            <a:ext cx="5669280" cy="640080"/>
          </a:xfrm>
          <a:prstGeom prst="rect">
            <a:avLst/>
          </a:prstGeom>
          <a:solidFill>
            <a:srgbClr val="EEEEEE"/>
          </a:solidFill>
          <a:ln w="12700">
            <a:solidFill>
              <a:srgbClr val="EEEEEE"/>
            </a:solidFill>
            <a:prstDash val="solid"/>
          </a:ln>
        </p:spPr>
        <p:txBody>
          <a:bodyPr/>
          <a:lstStyle/>
          <a:p>
            <a:endParaRPr lang="en-US"/>
          </a:p>
        </p:txBody>
      </p:sp>
      <p:sp>
        <p:nvSpPr>
          <p:cNvPr id="18" name="Shape 16"/>
          <p:cNvSpPr/>
          <p:nvPr/>
        </p:nvSpPr>
        <p:spPr>
          <a:xfrm>
            <a:off x="457200" y="3154680"/>
            <a:ext cx="3607724" cy="640080"/>
          </a:xfrm>
          <a:prstGeom prst="rect">
            <a:avLst/>
          </a:prstGeom>
          <a:solidFill>
            <a:srgbClr val="1A6B40"/>
          </a:solidFill>
          <a:ln w="12700">
            <a:solidFill>
              <a:srgbClr val="1A6B40"/>
            </a:solidFill>
            <a:prstDash val="solid"/>
          </a:ln>
        </p:spPr>
        <p:txBody>
          <a:bodyPr/>
          <a:lstStyle/>
          <a:p>
            <a:endParaRPr lang="en-US"/>
          </a:p>
        </p:txBody>
      </p:sp>
      <p:sp>
        <p:nvSpPr>
          <p:cNvPr id="19" name="Text 17"/>
          <p:cNvSpPr/>
          <p:nvPr/>
        </p:nvSpPr>
        <p:spPr>
          <a:xfrm>
            <a:off x="530352" y="3154680"/>
            <a:ext cx="1828800" cy="640080"/>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UK</a:t>
            </a:r>
            <a:endParaRPr lang="en-US" sz="1100" dirty="0"/>
          </a:p>
        </p:txBody>
      </p:sp>
      <p:sp>
        <p:nvSpPr>
          <p:cNvPr id="20" name="Text 18"/>
          <p:cNvSpPr/>
          <p:nvPr/>
        </p:nvSpPr>
        <p:spPr>
          <a:xfrm>
            <a:off x="3626012" y="3154680"/>
            <a:ext cx="402336"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0.35</a:t>
            </a:r>
            <a:endParaRPr lang="en-US" sz="1100" dirty="0"/>
          </a:p>
        </p:txBody>
      </p:sp>
      <p:sp>
        <p:nvSpPr>
          <p:cNvPr id="21" name="Shape 19"/>
          <p:cNvSpPr/>
          <p:nvPr/>
        </p:nvSpPr>
        <p:spPr>
          <a:xfrm>
            <a:off x="457200" y="3840480"/>
            <a:ext cx="5669280" cy="640080"/>
          </a:xfrm>
          <a:prstGeom prst="rect">
            <a:avLst/>
          </a:prstGeom>
          <a:solidFill>
            <a:srgbClr val="EEEEEE"/>
          </a:solidFill>
          <a:ln w="12700">
            <a:solidFill>
              <a:srgbClr val="EEEEEE"/>
            </a:solidFill>
            <a:prstDash val="solid"/>
          </a:ln>
        </p:spPr>
        <p:txBody>
          <a:bodyPr/>
          <a:lstStyle/>
          <a:p>
            <a:endParaRPr lang="en-US"/>
          </a:p>
        </p:txBody>
      </p:sp>
      <p:sp>
        <p:nvSpPr>
          <p:cNvPr id="22" name="Shape 20"/>
          <p:cNvSpPr/>
          <p:nvPr/>
        </p:nvSpPr>
        <p:spPr>
          <a:xfrm>
            <a:off x="457200" y="3840480"/>
            <a:ext cx="3401568" cy="640080"/>
          </a:xfrm>
          <a:prstGeom prst="rect">
            <a:avLst/>
          </a:prstGeom>
          <a:solidFill>
            <a:srgbClr val="1A6B40"/>
          </a:solidFill>
          <a:ln w="12700">
            <a:solidFill>
              <a:srgbClr val="1A6B40"/>
            </a:solidFill>
            <a:prstDash val="solid"/>
          </a:ln>
        </p:spPr>
        <p:txBody>
          <a:bodyPr/>
          <a:lstStyle/>
          <a:p>
            <a:endParaRPr lang="en-US"/>
          </a:p>
        </p:txBody>
      </p:sp>
      <p:sp>
        <p:nvSpPr>
          <p:cNvPr id="23" name="Text 21"/>
          <p:cNvSpPr/>
          <p:nvPr/>
        </p:nvSpPr>
        <p:spPr>
          <a:xfrm>
            <a:off x="530352" y="3840480"/>
            <a:ext cx="1828800" cy="640080"/>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Japan</a:t>
            </a:r>
            <a:endParaRPr lang="en-US" sz="1100" dirty="0"/>
          </a:p>
        </p:txBody>
      </p:sp>
      <p:sp>
        <p:nvSpPr>
          <p:cNvPr id="24" name="Text 22"/>
          <p:cNvSpPr/>
          <p:nvPr/>
        </p:nvSpPr>
        <p:spPr>
          <a:xfrm>
            <a:off x="3419856" y="3840480"/>
            <a:ext cx="402336"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0.33</a:t>
            </a:r>
            <a:endParaRPr lang="en-US" sz="1100" dirty="0"/>
          </a:p>
        </p:txBody>
      </p:sp>
      <p:sp>
        <p:nvSpPr>
          <p:cNvPr id="25" name="Shape 23"/>
          <p:cNvSpPr/>
          <p:nvPr/>
        </p:nvSpPr>
        <p:spPr>
          <a:xfrm>
            <a:off x="457200" y="4526280"/>
            <a:ext cx="5669280" cy="640080"/>
          </a:xfrm>
          <a:prstGeom prst="rect">
            <a:avLst/>
          </a:prstGeom>
          <a:solidFill>
            <a:srgbClr val="EEEEEE"/>
          </a:solidFill>
          <a:ln w="12700">
            <a:solidFill>
              <a:srgbClr val="EEEEEE"/>
            </a:solidFill>
            <a:prstDash val="solid"/>
          </a:ln>
        </p:spPr>
        <p:txBody>
          <a:bodyPr/>
          <a:lstStyle/>
          <a:p>
            <a:endParaRPr lang="en-US"/>
          </a:p>
        </p:txBody>
      </p:sp>
      <p:sp>
        <p:nvSpPr>
          <p:cNvPr id="26" name="Shape 24"/>
          <p:cNvSpPr/>
          <p:nvPr/>
        </p:nvSpPr>
        <p:spPr>
          <a:xfrm>
            <a:off x="457200" y="4526280"/>
            <a:ext cx="5050813" cy="640080"/>
          </a:xfrm>
          <a:prstGeom prst="rect">
            <a:avLst/>
          </a:prstGeom>
          <a:solidFill>
            <a:srgbClr val="B83030"/>
          </a:solidFill>
          <a:ln w="12700">
            <a:solidFill>
              <a:srgbClr val="B83030"/>
            </a:solidFill>
            <a:prstDash val="solid"/>
          </a:ln>
        </p:spPr>
        <p:txBody>
          <a:bodyPr/>
          <a:lstStyle/>
          <a:p>
            <a:endParaRPr lang="en-US"/>
          </a:p>
        </p:txBody>
      </p:sp>
      <p:sp>
        <p:nvSpPr>
          <p:cNvPr id="27" name="Text 25"/>
          <p:cNvSpPr/>
          <p:nvPr/>
        </p:nvSpPr>
        <p:spPr>
          <a:xfrm>
            <a:off x="530352" y="4526280"/>
            <a:ext cx="1828800" cy="64008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U.S. TODAY</a:t>
            </a:r>
            <a:endParaRPr lang="en-US" sz="1200" dirty="0"/>
          </a:p>
        </p:txBody>
      </p:sp>
      <p:sp>
        <p:nvSpPr>
          <p:cNvPr id="28" name="Text 26"/>
          <p:cNvSpPr/>
          <p:nvPr/>
        </p:nvSpPr>
        <p:spPr>
          <a:xfrm>
            <a:off x="5069101" y="4526280"/>
            <a:ext cx="402336"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0.49</a:t>
            </a:r>
            <a:endParaRPr lang="en-US" sz="1100" dirty="0"/>
          </a:p>
        </p:txBody>
      </p:sp>
      <p:sp>
        <p:nvSpPr>
          <p:cNvPr id="29" name="Text 27"/>
          <p:cNvSpPr/>
          <p:nvPr/>
        </p:nvSpPr>
        <p:spPr>
          <a:xfrm>
            <a:off x="457200" y="5285232"/>
            <a:ext cx="5669280" cy="228600"/>
          </a:xfrm>
          <a:prstGeom prst="rect">
            <a:avLst/>
          </a:prstGeom>
          <a:noFill/>
          <a:ln/>
        </p:spPr>
        <p:txBody>
          <a:bodyPr wrap="square" lIns="0" tIns="0" rIns="0" bIns="0" rtlCol="0" anchor="ctr"/>
          <a:lstStyle/>
          <a:p>
            <a:pPr marL="0" indent="0">
              <a:buNone/>
            </a:pPr>
            <a:r>
              <a:rPr lang="en-US" sz="900" dirty="0">
                <a:solidFill>
                  <a:srgbClr val="AAAAAA"/>
                </a:solidFill>
                <a:latin typeface="Calibri" pitchFamily="34" charset="0"/>
                <a:ea typeface="Calibri" pitchFamily="34" charset="-122"/>
                <a:cs typeface="Calibri" pitchFamily="34" charset="-120"/>
              </a:rPr>
              <a:t>Gini Coefficient (0 = perfect equality, 1 = one person has everything)</a:t>
            </a:r>
            <a:endParaRPr lang="en-US" sz="900" dirty="0"/>
          </a:p>
        </p:txBody>
      </p:sp>
      <p:sp>
        <p:nvSpPr>
          <p:cNvPr id="30" name="Shape 28"/>
          <p:cNvSpPr/>
          <p:nvPr/>
        </p:nvSpPr>
        <p:spPr>
          <a:xfrm>
            <a:off x="6492240" y="1097280"/>
            <a:ext cx="5212080" cy="5212080"/>
          </a:xfrm>
          <a:prstGeom prst="rect">
            <a:avLst/>
          </a:prstGeom>
          <a:solidFill>
            <a:srgbClr val="FEF6EC"/>
          </a:solidFill>
          <a:ln w="10160">
            <a:solidFill>
              <a:srgbClr val="E8C090"/>
            </a:solidFill>
            <a:prstDash val="solid"/>
          </a:ln>
        </p:spPr>
        <p:txBody>
          <a:bodyPr/>
          <a:lstStyle/>
          <a:p>
            <a:endParaRPr lang="en-US"/>
          </a:p>
        </p:txBody>
      </p:sp>
      <p:sp>
        <p:nvSpPr>
          <p:cNvPr id="31" name="Shape 29"/>
          <p:cNvSpPr/>
          <p:nvPr/>
        </p:nvSpPr>
        <p:spPr>
          <a:xfrm>
            <a:off x="6492240" y="1097280"/>
            <a:ext cx="64008" cy="5212080"/>
          </a:xfrm>
          <a:prstGeom prst="rect">
            <a:avLst/>
          </a:prstGeom>
          <a:solidFill>
            <a:srgbClr val="B86010"/>
          </a:solidFill>
          <a:ln w="12700">
            <a:solidFill>
              <a:srgbClr val="B86010"/>
            </a:solidFill>
            <a:prstDash val="solid"/>
          </a:ln>
        </p:spPr>
        <p:txBody>
          <a:bodyPr/>
          <a:lstStyle/>
          <a:p>
            <a:endParaRPr lang="en-US"/>
          </a:p>
        </p:txBody>
      </p:sp>
      <p:sp>
        <p:nvSpPr>
          <p:cNvPr id="32" name="Text 30"/>
          <p:cNvSpPr/>
          <p:nvPr/>
        </p:nvSpPr>
        <p:spPr>
          <a:xfrm>
            <a:off x="6675120" y="1234440"/>
            <a:ext cx="4846320" cy="228600"/>
          </a:xfrm>
          <a:prstGeom prst="rect">
            <a:avLst/>
          </a:prstGeom>
          <a:noFill/>
          <a:ln/>
        </p:spPr>
        <p:txBody>
          <a:bodyPr wrap="square" lIns="0" tIns="0" rIns="0" bIns="0" rtlCol="0" anchor="ctr"/>
          <a:lstStyle/>
          <a:p>
            <a:pPr marL="0" indent="0">
              <a:buNone/>
            </a:pPr>
            <a:r>
              <a:rPr lang="en-US" sz="800" b="1" kern="0" spc="300" dirty="0">
                <a:solidFill>
                  <a:srgbClr val="B86010"/>
                </a:solidFill>
                <a:latin typeface="Calibri" pitchFamily="34" charset="0"/>
                <a:ea typeface="Calibri" pitchFamily="34" charset="-122"/>
                <a:cs typeface="Calibri" pitchFamily="34" charset="-120"/>
              </a:rPr>
              <a:t>ENTRENCHED — NO CHANGE</a:t>
            </a:r>
            <a:endParaRPr lang="en-US" sz="800" dirty="0"/>
          </a:p>
        </p:txBody>
      </p:sp>
      <p:sp>
        <p:nvSpPr>
          <p:cNvPr id="33" name="Text 31"/>
          <p:cNvSpPr/>
          <p:nvPr/>
        </p:nvSpPr>
        <p:spPr>
          <a:xfrm>
            <a:off x="6675120" y="1463040"/>
            <a:ext cx="4846320" cy="475488"/>
          </a:xfrm>
          <a:prstGeom prst="rect">
            <a:avLst/>
          </a:prstGeom>
          <a:noFill/>
          <a:ln/>
        </p:spPr>
        <p:txBody>
          <a:bodyPr wrap="square" lIns="0" tIns="0" rIns="0" bIns="0" rtlCol="0" anchor="ctr"/>
          <a:lstStyle/>
          <a:p>
            <a:pPr marL="0" indent="0">
              <a:buNone/>
            </a:pPr>
            <a:r>
              <a:rPr lang="en-US" sz="1300" b="1" dirty="0">
                <a:solidFill>
                  <a:srgbClr val="1A1A18"/>
                </a:solidFill>
                <a:latin typeface="Georgia" pitchFamily="34" charset="0"/>
                <a:ea typeface="Georgia" pitchFamily="34" charset="-122"/>
                <a:cs typeface="Georgia" pitchFamily="34" charset="-120"/>
              </a:rPr>
              <a:t>The economy is growing — but mostly for people at the top</a:t>
            </a:r>
            <a:endParaRPr lang="en-US" sz="1300" dirty="0"/>
          </a:p>
        </p:txBody>
      </p:sp>
      <p:sp>
        <p:nvSpPr>
          <p:cNvPr id="34" name="Text 32"/>
          <p:cNvSpPr/>
          <p:nvPr/>
        </p:nvSpPr>
        <p:spPr>
          <a:xfrm>
            <a:off x="6675120" y="1938528"/>
            <a:ext cx="4846320" cy="4114800"/>
          </a:xfrm>
          <a:prstGeom prst="rect">
            <a:avLst/>
          </a:prstGeom>
          <a:noFill/>
          <a:ln/>
        </p:spPr>
        <p:txBody>
          <a:bodyPr wrap="square" lIns="0" tIns="0" rIns="0" bIns="0" rtlCol="0" anchor="ctr"/>
          <a:lstStyle/>
          <a:p>
            <a:pPr marL="0" indent="0">
              <a:buNone/>
            </a:pPr>
            <a:r>
              <a:rPr lang="en-US" sz="1100" dirty="0">
                <a:solidFill>
                  <a:srgbClr val="555550"/>
                </a:solidFill>
                <a:latin typeface="Calibri" pitchFamily="34" charset="0"/>
                <a:ea typeface="Calibri" pitchFamily="34" charset="-122"/>
                <a:cs typeface="Calibri" pitchFamily="34" charset="-120"/>
              </a:rPr>
              <a:t>The top 20% of earners take in about 52% of all income. The U.S. has one of the highest inequality levels of any wealthy country in the world.</a:t>
            </a:r>
            <a:endParaRPr lang="en-US" sz="1100" dirty="0"/>
          </a:p>
          <a:p>
            <a:pPr marL="0" indent="0">
              <a:buNone/>
            </a:pPr>
            <a:endParaRPr lang="en-US" sz="1100" dirty="0"/>
          </a:p>
          <a:p>
            <a:pPr marL="0" indent="0">
              <a:buNone/>
            </a:pPr>
            <a:r>
              <a:rPr lang="en-US" sz="1100" dirty="0">
                <a:solidFill>
                  <a:srgbClr val="555550"/>
                </a:solidFill>
                <a:latin typeface="Calibri" pitchFamily="34" charset="0"/>
                <a:ea typeface="Calibri" pitchFamily="34" charset="-122"/>
                <a:cs typeface="Calibri" pitchFamily="34" charset="-120"/>
              </a:rPr>
              <a:t>The AI investment boom is real — but its gains are flowing primarily to tech companies, their shareholders, and highly skilled workers. For the median family, the economy doesn't feel like the headline numbers suggest.</a:t>
            </a:r>
            <a:endParaRPr lang="en-US" sz="1100" dirty="0"/>
          </a:p>
          <a:p>
            <a:pPr marL="0" indent="0">
              <a:buNone/>
            </a:pPr>
            <a:endParaRPr lang="en-US" sz="1100" dirty="0"/>
          </a:p>
          <a:p>
            <a:pPr marL="0" indent="0">
              <a:buNone/>
            </a:pPr>
            <a:r>
              <a:rPr lang="en-US" sz="1100" dirty="0">
                <a:solidFill>
                  <a:srgbClr val="555550"/>
                </a:solidFill>
                <a:latin typeface="Calibri" pitchFamily="34" charset="0"/>
                <a:ea typeface="Calibri" pitchFamily="34" charset="-122"/>
                <a:cs typeface="Calibri" pitchFamily="34" charset="-120"/>
              </a:rPr>
              <a:t>This matters for the good news on slide 3: that productivity surge and business investment? Most people aren't seeing it in their paycheck.</a:t>
            </a:r>
            <a:endParaRPr lang="en-US" sz="1100" dirty="0"/>
          </a:p>
        </p:txBody>
      </p:sp>
      <p:sp>
        <p:nvSpPr>
          <p:cNvPr id="35" name="Text 33"/>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8F6F2"/>
        </a:solidFill>
        <a:effectLst/>
      </p:bgPr>
    </p:bg>
    <p:spTree>
      <p:nvGrpSpPr>
        <p:cNvPr id="1" name=""/>
        <p:cNvGrpSpPr/>
        <p:nvPr/>
      </p:nvGrpSpPr>
      <p:grpSpPr>
        <a:xfrm>
          <a:off x="0" y="0"/>
          <a:ext cx="0" cy="0"/>
          <a:chOff x="0" y="0"/>
          <a:chExt cx="0" cy="0"/>
        </a:xfrm>
      </p:grpSpPr>
      <p:sp>
        <p:nvSpPr>
          <p:cNvPr id="2" name="Text 0"/>
          <p:cNvSpPr/>
          <p:nvPr/>
        </p:nvSpPr>
        <p:spPr>
          <a:xfrm>
            <a:off x="457200" y="182880"/>
            <a:ext cx="11274552" cy="256032"/>
          </a:xfrm>
          <a:prstGeom prst="rect">
            <a:avLst/>
          </a:prstGeom>
          <a:noFill/>
          <a:ln/>
        </p:spPr>
        <p:txBody>
          <a:bodyPr wrap="square" lIns="0" tIns="0" rIns="0" bIns="0" rtlCol="0" anchor="ctr"/>
          <a:lstStyle/>
          <a:p>
            <a:pPr marL="0" indent="0">
              <a:buNone/>
            </a:pPr>
            <a:r>
              <a:rPr lang="en-US" sz="850" kern="0" spc="400" dirty="0">
                <a:solidFill>
                  <a:srgbClr val="B83030"/>
                </a:solidFill>
                <a:latin typeface="Calibri" pitchFamily="34" charset="0"/>
                <a:ea typeface="Calibri" pitchFamily="34" charset="-122"/>
                <a:cs typeface="Calibri" pitchFamily="34" charset="-120"/>
              </a:rPr>
              <a:t>FINE PRINT — UNEMPLOYMENT</a:t>
            </a:r>
            <a:endParaRPr lang="en-US" sz="850" dirty="0"/>
          </a:p>
        </p:txBody>
      </p:sp>
      <p:sp>
        <p:nvSpPr>
          <p:cNvPr id="3" name="Shape 1"/>
          <p:cNvSpPr/>
          <p:nvPr/>
        </p:nvSpPr>
        <p:spPr>
          <a:xfrm>
            <a:off x="457200" y="347472"/>
            <a:ext cx="54864" cy="640080"/>
          </a:xfrm>
          <a:prstGeom prst="rect">
            <a:avLst/>
          </a:prstGeom>
          <a:solidFill>
            <a:srgbClr val="B86010"/>
          </a:solidFill>
          <a:ln w="12700">
            <a:solidFill>
              <a:srgbClr val="B86010"/>
            </a:solidFill>
            <a:prstDash val="solid"/>
          </a:ln>
        </p:spPr>
        <p:txBody>
          <a:bodyPr/>
          <a:lstStyle/>
          <a:p>
            <a:endParaRPr lang="en-US"/>
          </a:p>
        </p:txBody>
      </p:sp>
      <p:sp>
        <p:nvSpPr>
          <p:cNvPr id="4" name="Text 2"/>
          <p:cNvSpPr/>
          <p:nvPr/>
        </p:nvSpPr>
        <p:spPr>
          <a:xfrm>
            <a:off x="621792" y="384048"/>
            <a:ext cx="9144000" cy="457200"/>
          </a:xfrm>
          <a:prstGeom prst="rect">
            <a:avLst/>
          </a:prstGeom>
          <a:noFill/>
          <a:ln/>
        </p:spPr>
        <p:txBody>
          <a:bodyPr wrap="square" lIns="0" tIns="0" rIns="0" bIns="0" rtlCol="0" anchor="ctr"/>
          <a:lstStyle/>
          <a:p>
            <a:pPr marL="0" indent="0">
              <a:buNone/>
            </a:pPr>
            <a:r>
              <a:rPr lang="en-US" sz="2600" b="1" dirty="0">
                <a:solidFill>
                  <a:srgbClr val="1A1A18"/>
                </a:solidFill>
                <a:latin typeface="Georgia" pitchFamily="34" charset="0"/>
                <a:ea typeface="Georgia" pitchFamily="34" charset="-122"/>
                <a:cs typeface="Georgia" pitchFamily="34" charset="-120"/>
              </a:rPr>
              <a:t>The Fine Print on "Good" Unemployment</a:t>
            </a:r>
            <a:endParaRPr lang="en-US" sz="2600" dirty="0"/>
          </a:p>
        </p:txBody>
      </p:sp>
      <p:sp>
        <p:nvSpPr>
          <p:cNvPr id="5" name="Shape 3"/>
          <p:cNvSpPr/>
          <p:nvPr/>
        </p:nvSpPr>
        <p:spPr>
          <a:xfrm>
            <a:off x="457200" y="1051560"/>
            <a:ext cx="5029200" cy="2103120"/>
          </a:xfrm>
          <a:prstGeom prst="rect">
            <a:avLst/>
          </a:prstGeom>
          <a:solidFill>
            <a:srgbClr val="1A1A18"/>
          </a:solidFill>
          <a:ln w="12700">
            <a:solidFill>
              <a:srgbClr val="1A1A18"/>
            </a:solidFill>
            <a:prstDash val="solid"/>
          </a:ln>
        </p:spPr>
        <p:txBody>
          <a:bodyPr/>
          <a:lstStyle/>
          <a:p>
            <a:endParaRPr lang="en-US"/>
          </a:p>
        </p:txBody>
      </p:sp>
      <p:sp>
        <p:nvSpPr>
          <p:cNvPr id="6" name="Text 4"/>
          <p:cNvSpPr/>
          <p:nvPr/>
        </p:nvSpPr>
        <p:spPr>
          <a:xfrm>
            <a:off x="685800" y="1170432"/>
            <a:ext cx="4572000" cy="256032"/>
          </a:xfrm>
          <a:prstGeom prst="rect">
            <a:avLst/>
          </a:prstGeom>
          <a:noFill/>
          <a:ln/>
        </p:spPr>
        <p:txBody>
          <a:bodyPr wrap="square" lIns="0" tIns="0" rIns="0" bIns="0" rtlCol="0" anchor="ctr"/>
          <a:lstStyle/>
          <a:p>
            <a:pPr marL="0" indent="0">
              <a:buNone/>
            </a:pPr>
            <a:r>
              <a:rPr lang="en-US" sz="900" kern="0" spc="300" dirty="0">
                <a:solidFill>
                  <a:srgbClr val="888888"/>
                </a:solidFill>
                <a:latin typeface="Calibri" pitchFamily="34" charset="0"/>
                <a:ea typeface="Calibri" pitchFamily="34" charset="-122"/>
                <a:cs typeface="Calibri" pitchFamily="34" charset="-120"/>
              </a:rPr>
              <a:t>The Traffic Analogy</a:t>
            </a:r>
            <a:endParaRPr lang="en-US" sz="900" dirty="0"/>
          </a:p>
        </p:txBody>
      </p:sp>
      <p:sp>
        <p:nvSpPr>
          <p:cNvPr id="7" name="Text 5"/>
          <p:cNvSpPr/>
          <p:nvPr/>
        </p:nvSpPr>
        <p:spPr>
          <a:xfrm>
            <a:off x="685800" y="1417320"/>
            <a:ext cx="4572000" cy="822960"/>
          </a:xfrm>
          <a:prstGeom prst="rect">
            <a:avLst/>
          </a:prstGeom>
          <a:noFill/>
          <a:ln/>
        </p:spPr>
        <p:txBody>
          <a:bodyPr wrap="square" lIns="0" tIns="0" rIns="0" bIns="0" rtlCol="0" anchor="ctr"/>
          <a:lstStyle/>
          <a:p>
            <a:pPr marL="0" indent="0">
              <a:buNone/>
            </a:pPr>
            <a:r>
              <a:rPr lang="en-US" sz="1600" i="1" dirty="0">
                <a:solidFill>
                  <a:srgbClr val="D4A020"/>
                </a:solidFill>
                <a:latin typeface="Georgia" pitchFamily="34" charset="0"/>
                <a:ea typeface="Georgia" pitchFamily="34" charset="-122"/>
                <a:cs typeface="Georgia" pitchFamily="34" charset="-120"/>
              </a:rPr>
              <a:t>Saying traffic is flowing well</a:t>
            </a:r>
            <a:endParaRPr lang="en-US" sz="1600" dirty="0"/>
          </a:p>
          <a:p>
            <a:pPr marL="0" indent="0">
              <a:buNone/>
            </a:pPr>
            <a:r>
              <a:rPr lang="en-US" sz="1600" i="1" dirty="0">
                <a:solidFill>
                  <a:srgbClr val="D4A020"/>
                </a:solidFill>
                <a:latin typeface="Georgia" pitchFamily="34" charset="0"/>
                <a:ea typeface="Georgia" pitchFamily="34" charset="-122"/>
                <a:cs typeface="Georgia" pitchFamily="34" charset="-120"/>
              </a:rPr>
              <a:t>because a lot of cars left the highway.</a:t>
            </a:r>
            <a:endParaRPr lang="en-US" sz="1600" dirty="0"/>
          </a:p>
        </p:txBody>
      </p:sp>
      <p:sp>
        <p:nvSpPr>
          <p:cNvPr id="8" name="Text 6"/>
          <p:cNvSpPr/>
          <p:nvPr/>
        </p:nvSpPr>
        <p:spPr>
          <a:xfrm>
            <a:off x="685800" y="2258568"/>
            <a:ext cx="4572000" cy="502920"/>
          </a:xfrm>
          <a:prstGeom prst="rect">
            <a:avLst/>
          </a:prstGeom>
          <a:noFill/>
          <a:ln/>
        </p:spPr>
        <p:txBody>
          <a:bodyPr wrap="square" lIns="0" tIns="0" rIns="0" bIns="0" rtlCol="0" anchor="ctr"/>
          <a:lstStyle/>
          <a:p>
            <a:pPr marL="0" indent="0">
              <a:buNone/>
            </a:pPr>
            <a:r>
              <a:rPr lang="en-US" sz="1200" dirty="0">
                <a:solidFill>
                  <a:srgbClr val="CCCCCC"/>
                </a:solidFill>
                <a:latin typeface="Calibri" pitchFamily="34" charset="0"/>
                <a:ea typeface="Calibri" pitchFamily="34" charset="-122"/>
                <a:cs typeface="Calibri" pitchFamily="34" charset="-120"/>
              </a:rPr>
              <a:t>That's what the unemployment rate is doing right now.</a:t>
            </a:r>
            <a:endParaRPr lang="en-US" sz="1200" dirty="0"/>
          </a:p>
        </p:txBody>
      </p:sp>
      <p:sp>
        <p:nvSpPr>
          <p:cNvPr id="9" name="Text 7"/>
          <p:cNvSpPr/>
          <p:nvPr/>
        </p:nvSpPr>
        <p:spPr>
          <a:xfrm>
            <a:off x="5669280" y="1051560"/>
            <a:ext cx="6035040" cy="274320"/>
          </a:xfrm>
          <a:prstGeom prst="rect">
            <a:avLst/>
          </a:prstGeom>
          <a:noFill/>
          <a:ln/>
        </p:spPr>
        <p:txBody>
          <a:bodyPr wrap="square" lIns="0" tIns="0" rIns="0" bIns="0" rtlCol="0" anchor="ctr"/>
          <a:lstStyle/>
          <a:p>
            <a:pPr marL="0" indent="0">
              <a:buNone/>
            </a:pPr>
            <a:r>
              <a:rPr lang="en-US" sz="1100" b="1" dirty="0">
                <a:solidFill>
                  <a:srgbClr val="1A1A18"/>
                </a:solidFill>
                <a:latin typeface="Calibri" pitchFamily="34" charset="0"/>
                <a:ea typeface="Calibri" pitchFamily="34" charset="-122"/>
                <a:cs typeface="Calibri" pitchFamily="34" charset="-120"/>
              </a:rPr>
              <a:t>What's really happening:</a:t>
            </a:r>
            <a:endParaRPr lang="en-US" sz="1100" dirty="0"/>
          </a:p>
        </p:txBody>
      </p:sp>
      <p:sp>
        <p:nvSpPr>
          <p:cNvPr id="10" name="Text 8"/>
          <p:cNvSpPr/>
          <p:nvPr/>
        </p:nvSpPr>
        <p:spPr>
          <a:xfrm>
            <a:off x="5669280" y="1371600"/>
            <a:ext cx="6035040" cy="1920240"/>
          </a:xfrm>
          <a:prstGeom prst="rect">
            <a:avLst/>
          </a:prstGeom>
          <a:noFill/>
          <a:ln/>
        </p:spPr>
        <p:txBody>
          <a:bodyPr wrap="square" lIns="0" tIns="0" rIns="0" bIns="0" rtlCol="0" anchor="ctr"/>
          <a:lstStyle/>
          <a:p>
            <a:pPr marL="0" indent="0">
              <a:buNone/>
            </a:pPr>
            <a:r>
              <a:rPr lang="en-US" sz="1100" dirty="0">
                <a:solidFill>
                  <a:srgbClr val="555550"/>
                </a:solidFill>
                <a:latin typeface="Calibri" pitchFamily="34" charset="0"/>
                <a:ea typeface="Calibri" pitchFamily="34" charset="-122"/>
                <a:cs typeface="Calibri" pitchFamily="34" charset="-120"/>
              </a:rPr>
              <a:t>The unemployment rate is 4.3% — technically healthy. But it's holding there not because hiring is booming, but because the labor force itself is shrinking. Over 1 million immigrant workers have left the U.S. Fewer people searching = lower unemployment rate.</a:t>
            </a:r>
            <a:endParaRPr lang="en-US" sz="1100" dirty="0"/>
          </a:p>
          <a:p>
            <a:pPr marL="0" indent="0">
              <a:buNone/>
            </a:pPr>
            <a:endParaRPr lang="en-US" sz="1100" dirty="0"/>
          </a:p>
          <a:p>
            <a:pPr marL="0" indent="0">
              <a:buNone/>
            </a:pPr>
            <a:r>
              <a:rPr lang="en-US" sz="1100" dirty="0">
                <a:solidFill>
                  <a:srgbClr val="555550"/>
                </a:solidFill>
                <a:latin typeface="Calibri" pitchFamily="34" charset="0"/>
                <a:ea typeface="Calibri" pitchFamily="34" charset="-122"/>
                <a:cs typeface="Calibri" pitchFamily="34" charset="-120"/>
              </a:rPr>
              <a:t>Fed economists confirmed the "breakeven" — jobs needed monthly to keep unemployment stable — dropped to nearly zero, briefly went negative. The economy could shed jobs and unemployment wouldn't move.</a:t>
            </a:r>
            <a:endParaRPr lang="en-US" sz="1100" dirty="0"/>
          </a:p>
        </p:txBody>
      </p:sp>
      <p:sp>
        <p:nvSpPr>
          <p:cNvPr id="11" name="Shape 9"/>
          <p:cNvSpPr/>
          <p:nvPr/>
        </p:nvSpPr>
        <p:spPr>
          <a:xfrm>
            <a:off x="457200" y="3383280"/>
            <a:ext cx="3566160" cy="2103120"/>
          </a:xfrm>
          <a:prstGeom prst="rect">
            <a:avLst/>
          </a:prstGeom>
          <a:solidFill>
            <a:srgbClr val="EDF7F2"/>
          </a:solidFill>
          <a:ln w="12700">
            <a:solidFill>
              <a:srgbClr val="1A6B40"/>
            </a:solidFill>
            <a:prstDash val="solid"/>
          </a:ln>
        </p:spPr>
        <p:txBody>
          <a:bodyPr/>
          <a:lstStyle/>
          <a:p>
            <a:endParaRPr lang="en-US"/>
          </a:p>
        </p:txBody>
      </p:sp>
      <p:sp>
        <p:nvSpPr>
          <p:cNvPr id="12" name="Text 10"/>
          <p:cNvSpPr/>
          <p:nvPr/>
        </p:nvSpPr>
        <p:spPr>
          <a:xfrm>
            <a:off x="457200" y="3474720"/>
            <a:ext cx="3566160" cy="1261872"/>
          </a:xfrm>
          <a:prstGeom prst="rect">
            <a:avLst/>
          </a:prstGeom>
          <a:noFill/>
          <a:ln/>
        </p:spPr>
        <p:txBody>
          <a:bodyPr wrap="square" lIns="0" tIns="0" rIns="0" bIns="0" rtlCol="0" anchor="ctr"/>
          <a:lstStyle/>
          <a:p>
            <a:pPr marL="0" indent="0" algn="ctr">
              <a:buNone/>
            </a:pPr>
            <a:r>
              <a:rPr lang="en-US" sz="4000" b="1" dirty="0">
                <a:solidFill>
                  <a:srgbClr val="1A6B40"/>
                </a:solidFill>
                <a:latin typeface="Georgia" pitchFamily="34" charset="0"/>
                <a:ea typeface="Georgia" pitchFamily="34" charset="-122"/>
                <a:cs typeface="Georgia" pitchFamily="34" charset="-120"/>
              </a:rPr>
              <a:t>~150K</a:t>
            </a:r>
            <a:endParaRPr lang="en-US" sz="4000" dirty="0"/>
          </a:p>
        </p:txBody>
      </p:sp>
      <p:sp>
        <p:nvSpPr>
          <p:cNvPr id="13" name="Text 11"/>
          <p:cNvSpPr/>
          <p:nvPr/>
        </p:nvSpPr>
        <p:spPr>
          <a:xfrm>
            <a:off x="548640" y="4687214"/>
            <a:ext cx="3383280" cy="736092"/>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Jobs needed monthly</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(pre-2025 normal)</a:t>
            </a:r>
            <a:endParaRPr lang="en-US" sz="950" dirty="0"/>
          </a:p>
        </p:txBody>
      </p:sp>
      <p:sp>
        <p:nvSpPr>
          <p:cNvPr id="14" name="Shape 12"/>
          <p:cNvSpPr/>
          <p:nvPr/>
        </p:nvSpPr>
        <p:spPr>
          <a:xfrm>
            <a:off x="4389120" y="3383280"/>
            <a:ext cx="3566160" cy="2103120"/>
          </a:xfrm>
          <a:prstGeom prst="rect">
            <a:avLst/>
          </a:prstGeom>
          <a:solidFill>
            <a:srgbClr val="FDF2F2"/>
          </a:solidFill>
          <a:ln w="12700">
            <a:solidFill>
              <a:srgbClr val="B83030"/>
            </a:solidFill>
            <a:prstDash val="solid"/>
          </a:ln>
        </p:spPr>
        <p:txBody>
          <a:bodyPr/>
          <a:lstStyle/>
          <a:p>
            <a:endParaRPr lang="en-US"/>
          </a:p>
        </p:txBody>
      </p:sp>
      <p:sp>
        <p:nvSpPr>
          <p:cNvPr id="15" name="Text 13"/>
          <p:cNvSpPr/>
          <p:nvPr/>
        </p:nvSpPr>
        <p:spPr>
          <a:xfrm>
            <a:off x="4389120" y="3474720"/>
            <a:ext cx="3566160" cy="1261872"/>
          </a:xfrm>
          <a:prstGeom prst="rect">
            <a:avLst/>
          </a:prstGeom>
          <a:noFill/>
          <a:ln/>
        </p:spPr>
        <p:txBody>
          <a:bodyPr wrap="square" lIns="0" tIns="0" rIns="0" bIns="0" rtlCol="0" anchor="ctr"/>
          <a:lstStyle/>
          <a:p>
            <a:pPr marL="0" indent="0" algn="ctr">
              <a:buNone/>
            </a:pPr>
            <a:r>
              <a:rPr lang="en-US" sz="4000" b="1" dirty="0">
                <a:solidFill>
                  <a:srgbClr val="B83030"/>
                </a:solidFill>
                <a:latin typeface="Georgia" pitchFamily="34" charset="0"/>
                <a:ea typeface="Georgia" pitchFamily="34" charset="-122"/>
                <a:cs typeface="Georgia" pitchFamily="34" charset="-120"/>
              </a:rPr>
              <a:t>~0</a:t>
            </a:r>
            <a:endParaRPr lang="en-US" sz="4000" dirty="0"/>
          </a:p>
        </p:txBody>
      </p:sp>
      <p:sp>
        <p:nvSpPr>
          <p:cNvPr id="16" name="Text 14"/>
          <p:cNvSpPr/>
          <p:nvPr/>
        </p:nvSpPr>
        <p:spPr>
          <a:xfrm>
            <a:off x="4480560" y="4687214"/>
            <a:ext cx="3383280" cy="736092"/>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Jobs needed monthly</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(today)</a:t>
            </a:r>
            <a:endParaRPr lang="en-US" sz="950" dirty="0"/>
          </a:p>
        </p:txBody>
      </p:sp>
      <p:sp>
        <p:nvSpPr>
          <p:cNvPr id="17" name="Shape 15"/>
          <p:cNvSpPr/>
          <p:nvPr/>
        </p:nvSpPr>
        <p:spPr>
          <a:xfrm>
            <a:off x="8321040" y="3383280"/>
            <a:ext cx="3566160" cy="2103120"/>
          </a:xfrm>
          <a:prstGeom prst="rect">
            <a:avLst/>
          </a:prstGeom>
          <a:solidFill>
            <a:srgbClr val="FEF6EC"/>
          </a:solidFill>
          <a:ln w="12700">
            <a:solidFill>
              <a:srgbClr val="B86010"/>
            </a:solidFill>
            <a:prstDash val="solid"/>
          </a:ln>
        </p:spPr>
        <p:txBody>
          <a:bodyPr/>
          <a:lstStyle/>
          <a:p>
            <a:endParaRPr lang="en-US"/>
          </a:p>
        </p:txBody>
      </p:sp>
      <p:sp>
        <p:nvSpPr>
          <p:cNvPr id="18" name="Text 16"/>
          <p:cNvSpPr/>
          <p:nvPr/>
        </p:nvSpPr>
        <p:spPr>
          <a:xfrm>
            <a:off x="8321040" y="3474720"/>
            <a:ext cx="3566160" cy="1261872"/>
          </a:xfrm>
          <a:prstGeom prst="rect">
            <a:avLst/>
          </a:prstGeom>
          <a:noFill/>
          <a:ln/>
        </p:spPr>
        <p:txBody>
          <a:bodyPr wrap="square" lIns="0" tIns="0" rIns="0" bIns="0" rtlCol="0" anchor="ctr"/>
          <a:lstStyle/>
          <a:p>
            <a:pPr marL="0" indent="0" algn="ctr">
              <a:buNone/>
            </a:pPr>
            <a:r>
              <a:rPr lang="en-US" sz="4000" b="1" dirty="0">
                <a:solidFill>
                  <a:srgbClr val="B86010"/>
                </a:solidFill>
                <a:latin typeface="Georgia" pitchFamily="34" charset="0"/>
                <a:ea typeface="Georgia" pitchFamily="34" charset="-122"/>
                <a:cs typeface="Georgia" pitchFamily="34" charset="-120"/>
              </a:rPr>
              <a:t>1M+</a:t>
            </a:r>
            <a:endParaRPr lang="en-US" sz="4000" dirty="0"/>
          </a:p>
        </p:txBody>
      </p:sp>
      <p:sp>
        <p:nvSpPr>
          <p:cNvPr id="19" name="Text 17"/>
          <p:cNvSpPr/>
          <p:nvPr/>
        </p:nvSpPr>
        <p:spPr>
          <a:xfrm>
            <a:off x="8412480" y="4687214"/>
            <a:ext cx="3383280" cy="736092"/>
          </a:xfrm>
          <a:prstGeom prst="rect">
            <a:avLst/>
          </a:prstGeom>
          <a:noFill/>
          <a:ln/>
        </p:spPr>
        <p:txBody>
          <a:bodyPr wrap="square" lIns="0" tIns="0" rIns="0" bIns="0" rtlCol="0" anchor="ctr"/>
          <a:lstStyle/>
          <a:p>
            <a:pPr marL="0" indent="0" algn="ctr">
              <a:buNone/>
            </a:pPr>
            <a:r>
              <a:rPr lang="en-US" sz="950" dirty="0">
                <a:solidFill>
                  <a:srgbClr val="555550"/>
                </a:solidFill>
                <a:latin typeface="Calibri" pitchFamily="34" charset="0"/>
                <a:ea typeface="Calibri" pitchFamily="34" charset="-122"/>
                <a:cs typeface="Calibri" pitchFamily="34" charset="-120"/>
              </a:rPr>
              <a:t>Immigrant workers</a:t>
            </a:r>
            <a:endParaRPr lang="en-US" sz="950" dirty="0"/>
          </a:p>
          <a:p>
            <a:pPr marL="0" indent="0" algn="ctr">
              <a:buNone/>
            </a:pPr>
            <a:r>
              <a:rPr lang="en-US" sz="950" dirty="0">
                <a:solidFill>
                  <a:srgbClr val="555550"/>
                </a:solidFill>
                <a:latin typeface="Calibri" pitchFamily="34" charset="0"/>
                <a:ea typeface="Calibri" pitchFamily="34" charset="-122"/>
                <a:cs typeface="Calibri" pitchFamily="34" charset="-120"/>
              </a:rPr>
              <a:t>who exited since peak</a:t>
            </a:r>
            <a:endParaRPr lang="en-US" sz="950" dirty="0"/>
          </a:p>
        </p:txBody>
      </p:sp>
      <p:sp>
        <p:nvSpPr>
          <p:cNvPr id="20" name="Text 18"/>
          <p:cNvSpPr/>
          <p:nvPr/>
        </p:nvSpPr>
        <p:spPr>
          <a:xfrm>
            <a:off x="457200" y="6565392"/>
            <a:ext cx="11274552" cy="228600"/>
          </a:xfrm>
          <a:prstGeom prst="rect">
            <a:avLst/>
          </a:prstGeom>
          <a:noFill/>
          <a:ln/>
        </p:spPr>
        <p:txBody>
          <a:bodyPr wrap="square" lIns="0" tIns="0" rIns="0" bIns="0" rtlCol="0" anchor="ctr"/>
          <a:lstStyle/>
          <a:p>
            <a:pPr marL="0" indent="0" algn="l">
              <a:buNone/>
            </a:pPr>
            <a:r>
              <a:rPr lang="en-US" sz="800" dirty="0">
                <a:solidFill>
                  <a:srgbClr val="AAAAAA"/>
                </a:solidFill>
                <a:latin typeface="Calibri" pitchFamily="34" charset="0"/>
                <a:ea typeface="Calibri" pitchFamily="34" charset="-122"/>
                <a:cs typeface="Calibri" pitchFamily="34" charset="-120"/>
              </a:rPr>
              <a:t>SeePhas  ·  Plain English Edition  ·  June 2026</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2547</Words>
  <Application>Microsoft Macintosh PowerPoint</Application>
  <PresentationFormat>Widescreen</PresentationFormat>
  <Paragraphs>279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Economy Right Now — Plain English</dc:title>
  <dc:subject>PptxGenJS Presentation</dc:subject>
  <dc:creator>PptxGenJS</dc:creator>
  <cp:lastModifiedBy>Peter Brandt</cp:lastModifiedBy>
  <cp:revision>3</cp:revision>
  <dcterms:created xsi:type="dcterms:W3CDTF">2026-06-05T20:39:46Z</dcterms:created>
  <dcterms:modified xsi:type="dcterms:W3CDTF">2026-07-05T16:01:24Z</dcterms:modified>
</cp:coreProperties>
</file>